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4"/>
  </p:notesMasterIdLst>
  <p:sldIdLst>
    <p:sldId id="256" r:id="rId2"/>
    <p:sldId id="303" r:id="rId3"/>
    <p:sldId id="304" r:id="rId4"/>
    <p:sldId id="305" r:id="rId5"/>
    <p:sldId id="306" r:id="rId6"/>
    <p:sldId id="307" r:id="rId7"/>
    <p:sldId id="323" r:id="rId8"/>
    <p:sldId id="264" r:id="rId9"/>
    <p:sldId id="309" r:id="rId10"/>
    <p:sldId id="310" r:id="rId11"/>
    <p:sldId id="311" r:id="rId12"/>
    <p:sldId id="312" r:id="rId13"/>
    <p:sldId id="314" r:id="rId14"/>
    <p:sldId id="313" r:id="rId15"/>
    <p:sldId id="315" r:id="rId16"/>
    <p:sldId id="316" r:id="rId17"/>
    <p:sldId id="319" r:id="rId18"/>
    <p:sldId id="320" r:id="rId19"/>
    <p:sldId id="318" r:id="rId20"/>
    <p:sldId id="317" r:id="rId21"/>
    <p:sldId id="321" r:id="rId22"/>
    <p:sldId id="325" r:id="rId23"/>
    <p:sldId id="322" r:id="rId24"/>
    <p:sldId id="326" r:id="rId25"/>
    <p:sldId id="327" r:id="rId26"/>
    <p:sldId id="328" r:id="rId27"/>
    <p:sldId id="336" r:id="rId28"/>
    <p:sldId id="337" r:id="rId29"/>
    <p:sldId id="338" r:id="rId30"/>
    <p:sldId id="329" r:id="rId31"/>
    <p:sldId id="331" r:id="rId32"/>
    <p:sldId id="339" r:id="rId33"/>
    <p:sldId id="332" r:id="rId34"/>
    <p:sldId id="333" r:id="rId35"/>
    <p:sldId id="334" r:id="rId36"/>
    <p:sldId id="335" r:id="rId37"/>
    <p:sldId id="340" r:id="rId38"/>
    <p:sldId id="341" r:id="rId39"/>
    <p:sldId id="342" r:id="rId40"/>
    <p:sldId id="474" r:id="rId41"/>
    <p:sldId id="477" r:id="rId42"/>
    <p:sldId id="343" r:id="rId43"/>
  </p:sldIdLst>
  <p:sldSz cx="9144000" cy="5143500" type="screen16x9"/>
  <p:notesSz cx="6858000" cy="9144000"/>
  <p:defaultTextStyle>
    <a:defPPr>
      <a:defRPr lang="ko-KR"/>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CBAD"/>
    <a:srgbClr val="BDD7EE"/>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09"/>
    <p:restoredTop sz="94669"/>
  </p:normalViewPr>
  <p:slideViewPr>
    <p:cSldViewPr snapToGrid="0" snapToObjects="1">
      <p:cViewPr varScale="1">
        <p:scale>
          <a:sx n="250" d="100"/>
          <a:sy n="250" d="100"/>
        </p:scale>
        <p:origin x="17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F885A-6D17-3048-B5A8-860778C662CC}" type="datetimeFigureOut">
              <a:rPr kumimoji="1" lang="ko-KR" altLang="en-US" smtClean="0"/>
              <a:t>2019. 9. 20.</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34A72-5B6C-1242-B266-8897CB26528C}" type="slidenum">
              <a:rPr kumimoji="1" lang="ko-KR" altLang="en-US" smtClean="0"/>
              <a:t>‹#›</a:t>
            </a:fld>
            <a:endParaRPr kumimoji="1" lang="ko-KR" altLang="en-US"/>
          </a:p>
        </p:txBody>
      </p:sp>
    </p:spTree>
    <p:extLst>
      <p:ext uri="{BB962C8B-B14F-4D97-AF65-F5344CB8AC3E}">
        <p14:creationId xmlns:p14="http://schemas.microsoft.com/office/powerpoint/2010/main" val="990101497"/>
      </p:ext>
    </p:extLst>
  </p:cSld>
  <p:clrMap bg1="lt1" tx1="dk1" bg2="lt2" tx2="dk2" accent1="accent1" accent2="accent2" accent3="accent3" accent4="accent4" accent5="accent5" accent6="accent6" hlink="hlink" folHlink="folHlink"/>
  <p:notesStyle>
    <a:lvl1pPr marL="0" algn="l" defTabSz="685800" rtl="0" eaLnBrk="1" latinLnBrk="1" hangingPunct="1">
      <a:defRPr sz="900" kern="1200">
        <a:solidFill>
          <a:schemeClr val="tx1"/>
        </a:solidFill>
        <a:latin typeface="+mn-lt"/>
        <a:ea typeface="+mn-ea"/>
        <a:cs typeface="+mn-cs"/>
      </a:defRPr>
    </a:lvl1pPr>
    <a:lvl2pPr marL="342900" algn="l" defTabSz="685800" rtl="0" eaLnBrk="1" latinLnBrk="1" hangingPunct="1">
      <a:defRPr sz="900" kern="1200">
        <a:solidFill>
          <a:schemeClr val="tx1"/>
        </a:solidFill>
        <a:latin typeface="+mn-lt"/>
        <a:ea typeface="+mn-ea"/>
        <a:cs typeface="+mn-cs"/>
      </a:defRPr>
    </a:lvl2pPr>
    <a:lvl3pPr marL="685800" algn="l" defTabSz="685800" rtl="0" eaLnBrk="1" latinLnBrk="1" hangingPunct="1">
      <a:defRPr sz="900" kern="1200">
        <a:solidFill>
          <a:schemeClr val="tx1"/>
        </a:solidFill>
        <a:latin typeface="+mn-lt"/>
        <a:ea typeface="+mn-ea"/>
        <a:cs typeface="+mn-cs"/>
      </a:defRPr>
    </a:lvl3pPr>
    <a:lvl4pPr marL="1028700" algn="l" defTabSz="685800" rtl="0" eaLnBrk="1" latinLnBrk="1" hangingPunct="1">
      <a:defRPr sz="900" kern="1200">
        <a:solidFill>
          <a:schemeClr val="tx1"/>
        </a:solidFill>
        <a:latin typeface="+mn-lt"/>
        <a:ea typeface="+mn-ea"/>
        <a:cs typeface="+mn-cs"/>
      </a:defRPr>
    </a:lvl4pPr>
    <a:lvl5pPr marL="1371600" algn="l" defTabSz="685800" rtl="0" eaLnBrk="1" latinLnBrk="1" hangingPunct="1">
      <a:defRPr sz="900" kern="1200">
        <a:solidFill>
          <a:schemeClr val="tx1"/>
        </a:solidFill>
        <a:latin typeface="+mn-lt"/>
        <a:ea typeface="+mn-ea"/>
        <a:cs typeface="+mn-cs"/>
      </a:defRPr>
    </a:lvl5pPr>
    <a:lvl6pPr marL="1714500" algn="l" defTabSz="685800" rtl="0" eaLnBrk="1" latinLnBrk="1" hangingPunct="1">
      <a:defRPr sz="900" kern="1200">
        <a:solidFill>
          <a:schemeClr val="tx1"/>
        </a:solidFill>
        <a:latin typeface="+mn-lt"/>
        <a:ea typeface="+mn-ea"/>
        <a:cs typeface="+mn-cs"/>
      </a:defRPr>
    </a:lvl6pPr>
    <a:lvl7pPr marL="2057400" algn="l" defTabSz="685800" rtl="0" eaLnBrk="1" latinLnBrk="1" hangingPunct="1">
      <a:defRPr sz="900" kern="1200">
        <a:solidFill>
          <a:schemeClr val="tx1"/>
        </a:solidFill>
        <a:latin typeface="+mn-lt"/>
        <a:ea typeface="+mn-ea"/>
        <a:cs typeface="+mn-cs"/>
      </a:defRPr>
    </a:lvl7pPr>
    <a:lvl8pPr marL="2400300" algn="l" defTabSz="685800" rtl="0" eaLnBrk="1" latinLnBrk="1" hangingPunct="1">
      <a:defRPr sz="900" kern="1200">
        <a:solidFill>
          <a:schemeClr val="tx1"/>
        </a:solidFill>
        <a:latin typeface="+mn-lt"/>
        <a:ea typeface="+mn-ea"/>
        <a:cs typeface="+mn-cs"/>
      </a:defRPr>
    </a:lvl8pPr>
    <a:lvl9pPr marL="2743200" algn="l" defTabSz="685800" rtl="0" eaLnBrk="1" latinLnBrk="1"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Then,</a:t>
            </a:r>
            <a:r>
              <a:rPr lang="en-US" baseline="0" dirty="0"/>
              <a:t> we wanted to see the replication of the univariate analysis results, that is the overlapping fMRI activations within core pain-processing regions, including dACC and aINS. In the univariate analysis, the task or condition contrast becomes an independent variable, and fMRI signal from each voxel becomes a dependent variable. Through massive univariate analyses, we aim to get the mapping between each voxel and a task or a function. From this univariate analysis, we were able to replicate previous findings, that there were overlapping activations within dACC, aINS, and also the secondary somatosensory cortex and right dorsal posterior insula, which are all among the core pain-processing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en-US" dirty="0"/>
              <a:t>Then, we did</a:t>
            </a:r>
            <a:r>
              <a:rPr lang="en-US" baseline="0" dirty="0"/>
              <a:t> the multivariate pattern analysis on the same dataset. In contrast to the univariate analysis, brain-wide fMRI activity becomes independent variables all together similar to multiple regression, and tasks or behavioral outcomes become dependent variables. Here, somatic pain and social pain conditions are y. Given that we have much more predictor variables than observations, we need to use machine learning algorithms to get more stable prediction model. So, we used linear support vector machines to discriminate heat-pain and ex-partner conditions from their control conditions.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70CBBA-F63F-464E-BED4-8A5F28293801}" type="slidenum">
              <a:rPr lang="en-US" smtClean="0"/>
              <a:t>40</a:t>
            </a:fld>
            <a:endParaRPr lang="en-US"/>
          </a:p>
        </p:txBody>
      </p:sp>
    </p:spTree>
    <p:extLst>
      <p:ext uri="{BB962C8B-B14F-4D97-AF65-F5344CB8AC3E}">
        <p14:creationId xmlns:p14="http://schemas.microsoft.com/office/powerpoint/2010/main" val="3407466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Then, we examined the pattern similarity</a:t>
            </a:r>
            <a:r>
              <a:rPr lang="en-US" baseline="0" dirty="0"/>
              <a:t> of SVM weights within the regions that are activated by both pain and rejection. We found that none of these regions showed significant correlations between pain and rejection patterns. We also examined pattern similarity of contrast images for pain and rejection for each participant. And again, </a:t>
            </a:r>
            <a:r>
              <a:rPr lang="en-US" i="1" baseline="0" dirty="0"/>
              <a:t>none </a:t>
            </a:r>
            <a:r>
              <a:rPr lang="en-US" baseline="0" dirty="0"/>
              <a:t>of these regions showed significant correlations. So, we can conclude that </a:t>
            </a:r>
            <a:r>
              <a:rPr lang="en-US" sz="1200" i="1" baseline="0" dirty="0">
                <a:latin typeface="Candara"/>
                <a:cs typeface="Candara"/>
              </a:rPr>
              <a:t>n</a:t>
            </a:r>
            <a:r>
              <a:rPr lang="en-US" sz="1200" i="1" dirty="0">
                <a:latin typeface="Candara"/>
                <a:cs typeface="Candara"/>
              </a:rPr>
              <a:t>one</a:t>
            </a:r>
            <a:r>
              <a:rPr lang="en-US" sz="1200" dirty="0">
                <a:latin typeface="Candara"/>
                <a:cs typeface="Candara"/>
              </a:rPr>
              <a:t> of the pain-processing regions that demonstrated overlapping fMRI activity between pain and rejection showed a significant correlation in terms of SVM classifier weights and</a:t>
            </a:r>
            <a:r>
              <a:rPr lang="en-US" sz="1200" baseline="0" dirty="0">
                <a:latin typeface="Candara"/>
                <a:cs typeface="Candara"/>
              </a:rPr>
              <a:t> the </a:t>
            </a:r>
            <a:r>
              <a:rPr lang="en-US" sz="1200" dirty="0">
                <a:latin typeface="Candara"/>
                <a:cs typeface="Candara"/>
              </a:rPr>
              <a:t>contrast raw images.</a:t>
            </a:r>
            <a:r>
              <a:rPr lang="en-US" sz="1200" baseline="0" dirty="0">
                <a:latin typeface="Candara"/>
                <a:cs typeface="Candara"/>
              </a:rPr>
              <a:t> </a:t>
            </a:r>
            <a:endParaRPr lang="en-US" dirty="0"/>
          </a:p>
        </p:txBody>
      </p:sp>
      <p:sp>
        <p:nvSpPr>
          <p:cNvPr id="4" name="Slide Number Placeholder 3"/>
          <p:cNvSpPr>
            <a:spLocks noGrp="1"/>
          </p:cNvSpPr>
          <p:nvPr>
            <p:ph type="sldNum" sz="quarter" idx="10"/>
          </p:nvPr>
        </p:nvSpPr>
        <p:spPr/>
        <p:txBody>
          <a:bodyPr/>
          <a:lstStyle/>
          <a:p>
            <a:fld id="{AAE3FC58-64F4-8E47-B2B3-ED711D14ABA6}" type="slidenum">
              <a:rPr lang="en-US" smtClean="0"/>
              <a:t>41</a:t>
            </a:fld>
            <a:endParaRPr lang="en-US"/>
          </a:p>
        </p:txBody>
      </p:sp>
    </p:spTree>
    <p:extLst>
      <p:ext uri="{BB962C8B-B14F-4D97-AF65-F5344CB8AC3E}">
        <p14:creationId xmlns:p14="http://schemas.microsoft.com/office/powerpoint/2010/main" val="2349220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ko-KR" altLang="en-US"/>
              <a:t>마스터 제목 스타일 편집</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fld id="{2D7CF975-D433-BC4D-8329-CCD0BE57FEE3}" type="datetimeFigureOut">
              <a:rPr kumimoji="1" lang="ko-KR" altLang="en-US" smtClean="0"/>
              <a:t>2019. 9. 20.</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2D7CF975-D433-BC4D-8329-CCD0BE57FEE3}" type="datetimeFigureOut">
              <a:rPr kumimoji="1" lang="ko-KR" altLang="en-US" smtClean="0"/>
              <a:t>2019. 9. 20.</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2D7CF975-D433-BC4D-8329-CCD0BE57FEE3}" type="datetimeFigureOut">
              <a:rPr kumimoji="1" lang="ko-KR" altLang="en-US" smtClean="0"/>
              <a:t>2019. 9. 20.</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2D7CF975-D433-BC4D-8329-CCD0BE57FEE3}" type="datetimeFigureOut">
              <a:rPr kumimoji="1" lang="ko-KR" altLang="en-US" smtClean="0"/>
              <a:t>2019. 9. 20.</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2D7CF975-D433-BC4D-8329-CCD0BE57FEE3}" type="datetimeFigureOut">
              <a:rPr kumimoji="1" lang="ko-KR" altLang="en-US" smtClean="0"/>
              <a:t>2019. 9. 20.</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2D7CF975-D433-BC4D-8329-CCD0BE57FEE3}" type="datetimeFigureOut">
              <a:rPr kumimoji="1" lang="ko-KR" altLang="en-US" smtClean="0"/>
              <a:t>2019. 9. 20.</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1878806"/>
            <a:ext cx="3868340" cy="2763441"/>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1878806"/>
            <a:ext cx="3887391" cy="2763441"/>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2D7CF975-D433-BC4D-8329-CCD0BE57FEE3}" type="datetimeFigureOut">
              <a:rPr kumimoji="1" lang="ko-KR" altLang="en-US" smtClean="0"/>
              <a:t>2019. 9. 20.</a:t>
            </a:fld>
            <a:endParaRPr kumimoji="1" lang="ko-KR" altLang="en-US"/>
          </a:p>
        </p:txBody>
      </p:sp>
      <p:sp>
        <p:nvSpPr>
          <p:cNvPr id="8" name="Footer Placeholder 7"/>
          <p:cNvSpPr>
            <a:spLocks noGrp="1"/>
          </p:cNvSpPr>
          <p:nvPr>
            <p:ph type="ftr" sz="quarter" idx="11"/>
          </p:nvPr>
        </p:nvSpPr>
        <p:spPr/>
        <p:txBody>
          <a:bodyPr/>
          <a:lstStyle/>
          <a:p>
            <a:endParaRPr kumimoji="1" lang="ko-KR" altLang="en-US"/>
          </a:p>
        </p:txBody>
      </p:sp>
      <p:sp>
        <p:nvSpPr>
          <p:cNvPr id="9" name="Slide Number Placeholder 8"/>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2D7CF975-D433-BC4D-8329-CCD0BE57FEE3}" type="datetimeFigureOut">
              <a:rPr kumimoji="1" lang="ko-KR" altLang="en-US" smtClean="0"/>
              <a:t>2019. 9. 20.</a:t>
            </a:fld>
            <a:endParaRPr kumimoji="1" lang="ko-KR" altLang="en-US"/>
          </a:p>
        </p:txBody>
      </p:sp>
      <p:sp>
        <p:nvSpPr>
          <p:cNvPr id="4" name="Footer Placeholder 3"/>
          <p:cNvSpPr>
            <a:spLocks noGrp="1"/>
          </p:cNvSpPr>
          <p:nvPr>
            <p:ph type="ftr" sz="quarter" idx="11"/>
          </p:nvPr>
        </p:nvSpPr>
        <p:spPr/>
        <p:txBody>
          <a:bodyPr/>
          <a:lstStyle/>
          <a:p>
            <a:endParaRPr kumimoji="1" lang="ko-KR" altLang="en-US"/>
          </a:p>
        </p:txBody>
      </p:sp>
      <p:sp>
        <p:nvSpPr>
          <p:cNvPr id="5" name="Slide Number Placeholder 4"/>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CF975-D433-BC4D-8329-CCD0BE57FEE3}" type="datetimeFigureOut">
              <a:rPr kumimoji="1" lang="ko-KR" altLang="en-US" smtClean="0"/>
              <a:t>2019. 9. 20.</a:t>
            </a:fld>
            <a:endParaRPr kumimoji="1" lang="ko-KR" altLang="en-US"/>
          </a:p>
        </p:txBody>
      </p:sp>
      <p:sp>
        <p:nvSpPr>
          <p:cNvPr id="3" name="Footer Placeholder 2"/>
          <p:cNvSpPr>
            <a:spLocks noGrp="1"/>
          </p:cNvSpPr>
          <p:nvPr>
            <p:ph type="ftr" sz="quarter" idx="11"/>
          </p:nvPr>
        </p:nvSpPr>
        <p:spPr/>
        <p:txBody>
          <a:bodyPr/>
          <a:lstStyle/>
          <a:p>
            <a:endParaRPr kumimoji="1" lang="ko-KR" altLang="en-US"/>
          </a:p>
        </p:txBody>
      </p:sp>
      <p:sp>
        <p:nvSpPr>
          <p:cNvPr id="4" name="Slide Number Placeholder 3"/>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2D7CF975-D433-BC4D-8329-CCD0BE57FEE3}" type="datetimeFigureOut">
              <a:rPr kumimoji="1" lang="ko-KR" altLang="en-US" smtClean="0"/>
              <a:t>2019. 9. 20.</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a:t>그림을 개체 틀로 끌거나 아이콘을 클릭하여 추가</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2D7CF975-D433-BC4D-8329-CCD0BE57FEE3}" type="datetimeFigureOut">
              <a:rPr kumimoji="1" lang="ko-KR" altLang="en-US" smtClean="0"/>
              <a:t>2019. 9. 20.</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82707580-CB11-0745-B8EE-37792536B8FE}" type="slidenum">
              <a:rPr kumimoji="1" lang="ko-KR" altLang="en-US" smtClean="0"/>
              <a:t>‹#›</a:t>
            </a:fld>
            <a:endParaRPr kumimoji="1"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D7CF975-D433-BC4D-8329-CCD0BE57FEE3}" type="datetimeFigureOut">
              <a:rPr kumimoji="1" lang="ko-KR" altLang="en-US" smtClean="0"/>
              <a:t>2019. 9. 20.</a:t>
            </a:fld>
            <a:endParaRPr kumimoji="1" lang="ko-KR"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2707580-CB11-0745-B8EE-37792536B8FE}" type="slidenum">
              <a:rPr kumimoji="1" lang="ko-KR" altLang="en-US" smtClean="0"/>
              <a:t>‹#›</a:t>
            </a:fld>
            <a:endParaRPr kumimoji="1" lang="ko-KR" altLang="en-US"/>
          </a:p>
        </p:txBody>
      </p:sp>
    </p:spTree>
    <p:extLst>
      <p:ext uri="{BB962C8B-B14F-4D97-AF65-F5344CB8AC3E}">
        <p14:creationId xmlns:p14="http://schemas.microsoft.com/office/powerpoint/2010/main" val="17466836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Procrustes" TargetMode="External"/><Relationship Id="rId2" Type="http://schemas.openxmlformats.org/officeDocument/2006/relationships/image" Target="../media/image48.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ocoanlab/khbm2019_RSA_tutorial" TargetMode="External"/><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hyperlink" Target="https://www.quantamagazine.org/the-brain-maps-out-ideas-and-memories-like-spaces-20190114/" TargetMode="External"/><Relationship Id="rId1" Type="http://schemas.openxmlformats.org/officeDocument/2006/relationships/slideLayout" Target="../slideLayouts/slideLayout1.xml"/><Relationship Id="rId6" Type="http://schemas.openxmlformats.org/officeDocument/2006/relationships/image" Target="../media/image13.tiff"/><Relationship Id="rId5" Type="http://schemas.openxmlformats.org/officeDocument/2006/relationships/image" Target="../media/image12.png"/><Relationship Id="rId4" Type="http://schemas.openxmlformats.org/officeDocument/2006/relationships/image" Target="../media/image11.tiff"/><Relationship Id="rId9" Type="http://schemas.openxmlformats.org/officeDocument/2006/relationships/image" Target="../media/image16.tiff"/></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hyperlink" Target="http://jalammar.github.io/illustrated-word2ve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상자 3"/>
          <p:cNvSpPr txBox="1"/>
          <p:nvPr/>
        </p:nvSpPr>
        <p:spPr>
          <a:xfrm>
            <a:off x="2242557" y="1665357"/>
            <a:ext cx="4630242" cy="2523768"/>
          </a:xfrm>
          <a:prstGeom prst="rect">
            <a:avLst/>
          </a:prstGeom>
          <a:noFill/>
        </p:spPr>
        <p:txBody>
          <a:bodyPr wrap="none" rtlCol="0">
            <a:spAutoFit/>
          </a:bodyPr>
          <a:lstStyle/>
          <a:p>
            <a:pPr algn="ctr"/>
            <a:r>
              <a:rPr lang="en-US" altLang="ko-KR" sz="2800" dirty="0">
                <a:latin typeface="PT Sans Narrow" charset="-52"/>
                <a:ea typeface="PT Sans Narrow" charset="-52"/>
                <a:cs typeface="PT Sans Narrow" charset="-52"/>
              </a:rPr>
              <a:t>Representational Similarity Analysis</a:t>
            </a:r>
          </a:p>
          <a:p>
            <a:pPr algn="ctr"/>
            <a:endParaRPr kumimoji="1" lang="en-US" altLang="ko-KR" sz="1400" dirty="0">
              <a:solidFill>
                <a:schemeClr val="tx1">
                  <a:lumMod val="50000"/>
                  <a:lumOff val="50000"/>
                </a:schemeClr>
              </a:solidFill>
              <a:latin typeface="PT Sans Narrow" charset="-52"/>
              <a:ea typeface="PT Sans Narrow" charset="-52"/>
              <a:cs typeface="PT Sans Narrow" charset="-52"/>
            </a:endParaRPr>
          </a:p>
          <a:p>
            <a:pPr algn="ctr"/>
            <a:endParaRPr kumimoji="1" lang="en-US" altLang="ko-KR" sz="1400" dirty="0">
              <a:solidFill>
                <a:schemeClr val="tx1">
                  <a:lumMod val="50000"/>
                  <a:lumOff val="50000"/>
                </a:schemeClr>
              </a:solidFill>
              <a:latin typeface="PT Sans Narrow" charset="-52"/>
              <a:ea typeface="PT Sans Narrow" charset="-52"/>
              <a:cs typeface="PT Sans Narrow" charset="-52"/>
            </a:endParaRPr>
          </a:p>
          <a:p>
            <a:pPr algn="ctr"/>
            <a:r>
              <a:rPr kumimoji="1" lang="en-US" altLang="ko-KR" sz="1400" dirty="0">
                <a:solidFill>
                  <a:schemeClr val="tx1">
                    <a:lumMod val="50000"/>
                    <a:lumOff val="50000"/>
                  </a:schemeClr>
                </a:solidFill>
                <a:latin typeface="PT Sans Narrow" charset="-52"/>
                <a:ea typeface="PT Sans Narrow" charset="-52"/>
                <a:cs typeface="PT Sans Narrow" charset="-52"/>
              </a:rPr>
              <a:t>2019/08/17</a:t>
            </a:r>
          </a:p>
          <a:p>
            <a:pPr algn="ctr"/>
            <a:endParaRPr kumimoji="1" lang="en-US" altLang="ko-KR" sz="1400" dirty="0">
              <a:solidFill>
                <a:schemeClr val="tx1">
                  <a:lumMod val="50000"/>
                  <a:lumOff val="50000"/>
                </a:schemeClr>
              </a:solidFill>
              <a:latin typeface="PT Sans Narrow" charset="-52"/>
              <a:ea typeface="PT Sans Narrow" charset="-52"/>
              <a:cs typeface="PT Sans Narrow" charset="-52"/>
            </a:endParaRPr>
          </a:p>
          <a:p>
            <a:pPr algn="ctr"/>
            <a:r>
              <a:rPr kumimoji="1" lang="en-US" altLang="ko-KR" sz="1800" dirty="0">
                <a:solidFill>
                  <a:schemeClr val="tx1">
                    <a:lumMod val="50000"/>
                    <a:lumOff val="50000"/>
                  </a:schemeClr>
                </a:solidFill>
                <a:latin typeface="PT Sans Narrow" charset="-52"/>
                <a:ea typeface="PT Sans Narrow" charset="-52"/>
                <a:cs typeface="PT Sans Narrow" charset="-52"/>
              </a:rPr>
              <a:t>Choong-Wan Woo</a:t>
            </a:r>
          </a:p>
          <a:p>
            <a:pPr algn="ctr"/>
            <a:endParaRPr kumimoji="1" lang="en-US" altLang="ko-KR" sz="1400" dirty="0">
              <a:solidFill>
                <a:schemeClr val="tx1">
                  <a:lumMod val="50000"/>
                  <a:lumOff val="50000"/>
                </a:schemeClr>
              </a:solidFill>
              <a:latin typeface="PT Sans Narrow" charset="-52"/>
              <a:ea typeface="PT Sans Narrow" charset="-52"/>
              <a:cs typeface="PT Sans Narrow" charset="-52"/>
            </a:endParaRPr>
          </a:p>
          <a:p>
            <a:pPr algn="ctr"/>
            <a:r>
              <a:rPr kumimoji="1" lang="en-US" altLang="ko-KR" sz="1400" dirty="0">
                <a:solidFill>
                  <a:schemeClr val="tx1">
                    <a:lumMod val="50000"/>
                    <a:lumOff val="50000"/>
                  </a:schemeClr>
                </a:solidFill>
                <a:latin typeface="PT Sans Narrow" charset="-52"/>
                <a:ea typeface="PT Sans Narrow" charset="-52"/>
                <a:cs typeface="PT Sans Narrow" charset="-52"/>
              </a:rPr>
              <a:t>Computational Cognitive Affective Neuroscience Lab (</a:t>
            </a:r>
            <a:r>
              <a:rPr kumimoji="1" lang="en-US" altLang="ko-KR" sz="1400" dirty="0" err="1">
                <a:solidFill>
                  <a:schemeClr val="tx1">
                    <a:lumMod val="50000"/>
                    <a:lumOff val="50000"/>
                  </a:schemeClr>
                </a:solidFill>
                <a:latin typeface="PT Sans Narrow" charset="-52"/>
                <a:ea typeface="PT Sans Narrow" charset="-52"/>
                <a:cs typeface="PT Sans Narrow" charset="-52"/>
              </a:rPr>
              <a:t>Cocoan</a:t>
            </a:r>
            <a:r>
              <a:rPr kumimoji="1" lang="en-US" altLang="ko-KR" sz="1400" dirty="0">
                <a:solidFill>
                  <a:schemeClr val="tx1">
                    <a:lumMod val="50000"/>
                    <a:lumOff val="50000"/>
                  </a:schemeClr>
                </a:solidFill>
                <a:latin typeface="PT Sans Narrow" charset="-52"/>
                <a:ea typeface="PT Sans Narrow" charset="-52"/>
                <a:cs typeface="PT Sans Narrow" charset="-52"/>
              </a:rPr>
              <a:t> lab)</a:t>
            </a:r>
          </a:p>
          <a:p>
            <a:pPr algn="ctr"/>
            <a:r>
              <a:rPr kumimoji="1" lang="en-US" altLang="ko-KR" sz="1400" dirty="0">
                <a:solidFill>
                  <a:schemeClr val="tx1">
                    <a:lumMod val="50000"/>
                    <a:lumOff val="50000"/>
                  </a:schemeClr>
                </a:solidFill>
                <a:latin typeface="PT Sans Narrow" charset="-52"/>
                <a:ea typeface="PT Sans Narrow" charset="-52"/>
                <a:cs typeface="PT Sans Narrow" charset="-52"/>
              </a:rPr>
              <a:t>Center for Neuroscience Imaging Research (CNIR), IBS</a:t>
            </a:r>
          </a:p>
          <a:p>
            <a:pPr algn="ctr"/>
            <a:r>
              <a:rPr kumimoji="1" lang="en-US" altLang="ko-KR" sz="1400" dirty="0">
                <a:solidFill>
                  <a:schemeClr val="tx1">
                    <a:lumMod val="50000"/>
                    <a:lumOff val="50000"/>
                  </a:schemeClr>
                </a:solidFill>
                <a:latin typeface="PT Sans Narrow" charset="-52"/>
                <a:ea typeface="PT Sans Narrow" charset="-52"/>
                <a:cs typeface="PT Sans Narrow" charset="-52"/>
              </a:rPr>
              <a:t>Dept. of Biomedical Engineering, SKKU</a:t>
            </a:r>
          </a:p>
        </p:txBody>
      </p:sp>
      <p:grpSp>
        <p:nvGrpSpPr>
          <p:cNvPr id="14" name="그룹 13"/>
          <p:cNvGrpSpPr>
            <a:grpSpLocks noChangeAspect="1"/>
          </p:cNvGrpSpPr>
          <p:nvPr/>
        </p:nvGrpSpPr>
        <p:grpSpPr>
          <a:xfrm>
            <a:off x="2829673" y="257876"/>
            <a:ext cx="3456000" cy="979454"/>
            <a:chOff x="3693276" y="371514"/>
            <a:chExt cx="4753600" cy="1347215"/>
          </a:xfrm>
        </p:grpSpPr>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661" y="371514"/>
              <a:ext cx="1347215" cy="1347215"/>
            </a:xfrm>
            <a:prstGeom prst="rect">
              <a:avLst/>
            </a:prstGeom>
          </p:spPr>
        </p:pic>
        <p:pic>
          <p:nvPicPr>
            <p:cNvPr id="11" name="그림 10"/>
            <p:cNvPicPr>
              <a:picLocks noChangeAspect="1"/>
            </p:cNvPicPr>
            <p:nvPr/>
          </p:nvPicPr>
          <p:blipFill>
            <a:blip r:embed="rId3"/>
            <a:stretch>
              <a:fillRect/>
            </a:stretch>
          </p:blipFill>
          <p:spPr>
            <a:xfrm>
              <a:off x="4672612" y="453115"/>
              <a:ext cx="1252571" cy="1084424"/>
            </a:xfrm>
            <a:prstGeom prst="rect">
              <a:avLst/>
            </a:prstGeom>
          </p:spPr>
        </p:pic>
        <p:pic>
          <p:nvPicPr>
            <p:cNvPr id="12" name="그림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102" y="594921"/>
              <a:ext cx="855131" cy="855131"/>
            </a:xfrm>
            <a:prstGeom prst="rect">
              <a:avLst/>
            </a:prstGeom>
          </p:spPr>
        </p:pic>
        <p:pic>
          <p:nvPicPr>
            <p:cNvPr id="13" name="그림 12"/>
            <p:cNvPicPr>
              <a:picLocks noChangeAspect="1"/>
            </p:cNvPicPr>
            <p:nvPr/>
          </p:nvPicPr>
          <p:blipFill rotWithShape="1">
            <a:blip r:embed="rId5"/>
            <a:srcRect l="3593" t="9311" r="68218" b="12391"/>
            <a:stretch/>
          </p:blipFill>
          <p:spPr>
            <a:xfrm>
              <a:off x="3693276" y="660904"/>
              <a:ext cx="855908" cy="665802"/>
            </a:xfrm>
            <a:prstGeom prst="rect">
              <a:avLst/>
            </a:prstGeom>
          </p:spPr>
        </p:pic>
      </p:grpSp>
    </p:spTree>
    <p:extLst>
      <p:ext uri="{BB962C8B-B14F-4D97-AF65-F5344CB8AC3E}">
        <p14:creationId xmlns:p14="http://schemas.microsoft.com/office/powerpoint/2010/main" val="2029261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939173"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Some challenges in studying representations</a:t>
            </a:r>
          </a:p>
        </p:txBody>
      </p:sp>
      <p:sp>
        <p:nvSpPr>
          <p:cNvPr id="2" name="TextBox 1">
            <a:extLst>
              <a:ext uri="{FF2B5EF4-FFF2-40B4-BE49-F238E27FC236}">
                <a16:creationId xmlns:a16="http://schemas.microsoft.com/office/drawing/2014/main" id="{E91F1387-32A4-844A-B911-506E35BC4B79}"/>
              </a:ext>
            </a:extLst>
          </p:cNvPr>
          <p:cNvSpPr txBox="1"/>
          <p:nvPr/>
        </p:nvSpPr>
        <p:spPr>
          <a:xfrm>
            <a:off x="6291395" y="970609"/>
            <a:ext cx="2680116" cy="3539430"/>
          </a:xfrm>
          <a:prstGeom prst="rect">
            <a:avLst/>
          </a:prstGeom>
          <a:noFill/>
        </p:spPr>
        <p:txBody>
          <a:bodyPr wrap="square" rtlCol="0">
            <a:spAutoFit/>
          </a:bodyPr>
          <a:lstStyle/>
          <a:p>
            <a:r>
              <a:rPr kumimoji="1" lang="en-US" altLang="ko-KR" sz="1400" dirty="0">
                <a:latin typeface="PT Sans" panose="020B0503020203020204" pitchFamily="34" charset="0"/>
              </a:rPr>
              <a:t>An easy way around:</a:t>
            </a:r>
          </a:p>
          <a:p>
            <a:r>
              <a:rPr kumimoji="1" lang="en-US" altLang="ko-KR" sz="1400" dirty="0">
                <a:latin typeface="PT Sans" panose="020B0503020203020204" pitchFamily="34" charset="0"/>
              </a:rPr>
              <a:t>See how you (an internal model) categorize (or link) people!</a:t>
            </a:r>
          </a:p>
          <a:p>
            <a:endParaRPr kumimoji="1" lang="en-US" altLang="ko-KR" sz="1400" dirty="0">
              <a:latin typeface="PT Sans" panose="020B0503020203020204" pitchFamily="34" charset="0"/>
            </a:endParaRPr>
          </a:p>
          <a:p>
            <a:r>
              <a:rPr kumimoji="1" lang="en-US" altLang="ko-KR" sz="1400" dirty="0">
                <a:latin typeface="PT Sans" panose="020B0503020203020204" pitchFamily="34" charset="0"/>
              </a:rPr>
              <a:t>Compare your categories (or links) with other people → you may find your soulmates!</a:t>
            </a:r>
          </a:p>
          <a:p>
            <a:endParaRPr kumimoji="1" lang="en-US" altLang="ko-KR" sz="1400" dirty="0">
              <a:latin typeface="PT Sans" panose="020B0503020203020204" pitchFamily="34" charset="0"/>
            </a:endParaRPr>
          </a:p>
          <a:p>
            <a:r>
              <a:rPr kumimoji="1" lang="en-US" altLang="ko-KR" sz="1400" dirty="0">
                <a:latin typeface="PT Sans" panose="020B0503020203020204" pitchFamily="34" charset="0"/>
              </a:rPr>
              <a:t>Representational similarity analysis?</a:t>
            </a:r>
          </a:p>
          <a:p>
            <a:endParaRPr kumimoji="1" lang="en-US" altLang="ko-KR" sz="1400" dirty="0">
              <a:latin typeface="PT Sans" panose="020B0503020203020204" pitchFamily="34" charset="0"/>
            </a:endParaRPr>
          </a:p>
          <a:p>
            <a:r>
              <a:rPr kumimoji="1" lang="en-US" altLang="ko-KR" sz="1400" dirty="0">
                <a:solidFill>
                  <a:srgbClr val="C00000"/>
                </a:solidFill>
                <a:latin typeface="PT Sans" panose="020B0503020203020204" pitchFamily="34" charset="0"/>
              </a:rPr>
              <a:t>Examining the distances among people from my point of view</a:t>
            </a:r>
          </a:p>
          <a:p>
            <a:endParaRPr kumimoji="1" lang="en-US" altLang="ko-KR" sz="1400" dirty="0">
              <a:solidFill>
                <a:srgbClr val="C00000"/>
              </a:solidFill>
              <a:latin typeface="PT Sans" panose="020B0503020203020204" pitchFamily="34" charset="0"/>
            </a:endParaRPr>
          </a:p>
          <a:p>
            <a:r>
              <a:rPr kumimoji="1" lang="en-US" altLang="ko-KR" sz="1400" dirty="0">
                <a:solidFill>
                  <a:srgbClr val="C00000"/>
                </a:solidFill>
                <a:latin typeface="PT Sans" panose="020B0503020203020204" pitchFamily="34" charset="0"/>
              </a:rPr>
              <a:t>And comparing it with your distance for people</a:t>
            </a:r>
          </a:p>
        </p:txBody>
      </p:sp>
      <p:grpSp>
        <p:nvGrpSpPr>
          <p:cNvPr id="8" name="그룹 7">
            <a:extLst>
              <a:ext uri="{FF2B5EF4-FFF2-40B4-BE49-F238E27FC236}">
                <a16:creationId xmlns:a16="http://schemas.microsoft.com/office/drawing/2014/main" id="{FBBED176-C195-9F49-8B13-099B3E15BB89}"/>
              </a:ext>
            </a:extLst>
          </p:cNvPr>
          <p:cNvGrpSpPr/>
          <p:nvPr/>
        </p:nvGrpSpPr>
        <p:grpSpPr>
          <a:xfrm>
            <a:off x="351467" y="1001771"/>
            <a:ext cx="5712327" cy="3596981"/>
            <a:chOff x="351467" y="1001771"/>
            <a:chExt cx="5712327" cy="3596981"/>
          </a:xfrm>
        </p:grpSpPr>
        <p:pic>
          <p:nvPicPr>
            <p:cNvPr id="6" name="그림 5">
              <a:extLst>
                <a:ext uri="{FF2B5EF4-FFF2-40B4-BE49-F238E27FC236}">
                  <a16:creationId xmlns:a16="http://schemas.microsoft.com/office/drawing/2014/main" id="{F3C4572C-C89D-CE4C-9EA7-83C53EA2AA37}"/>
                </a:ext>
              </a:extLst>
            </p:cNvPr>
            <p:cNvPicPr>
              <a:picLocks noChangeAspect="1"/>
            </p:cNvPicPr>
            <p:nvPr/>
          </p:nvPicPr>
          <p:blipFill>
            <a:blip r:embed="rId2"/>
            <a:stretch>
              <a:fillRect/>
            </a:stretch>
          </p:blipFill>
          <p:spPr>
            <a:xfrm>
              <a:off x="351467" y="1001771"/>
              <a:ext cx="5712327" cy="3596981"/>
            </a:xfrm>
            <a:prstGeom prst="rect">
              <a:avLst/>
            </a:prstGeom>
          </p:spPr>
        </p:pic>
        <p:sp>
          <p:nvSpPr>
            <p:cNvPr id="7" name="타원 6">
              <a:extLst>
                <a:ext uri="{FF2B5EF4-FFF2-40B4-BE49-F238E27FC236}">
                  <a16:creationId xmlns:a16="http://schemas.microsoft.com/office/drawing/2014/main" id="{E102415E-5675-984D-A4A6-4893F1FD7143}"/>
                </a:ext>
              </a:extLst>
            </p:cNvPr>
            <p:cNvSpPr/>
            <p:nvPr/>
          </p:nvSpPr>
          <p:spPr>
            <a:xfrm>
              <a:off x="3293534" y="2294467"/>
              <a:ext cx="360000" cy="3600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5" name="자유형 4">
            <a:extLst>
              <a:ext uri="{FF2B5EF4-FFF2-40B4-BE49-F238E27FC236}">
                <a16:creationId xmlns:a16="http://schemas.microsoft.com/office/drawing/2014/main" id="{51C1A05A-EFEA-DD40-83EB-604CF25CD7EB}"/>
              </a:ext>
            </a:extLst>
          </p:cNvPr>
          <p:cNvSpPr/>
          <p:nvPr/>
        </p:nvSpPr>
        <p:spPr>
          <a:xfrm>
            <a:off x="3132654" y="821894"/>
            <a:ext cx="1424001" cy="1406122"/>
          </a:xfrm>
          <a:custGeom>
            <a:avLst/>
            <a:gdLst>
              <a:gd name="connsiteX0" fmla="*/ 177813 w 1424001"/>
              <a:gd name="connsiteY0" fmla="*/ 33239 h 1406122"/>
              <a:gd name="connsiteX1" fmla="*/ 13 w 1424001"/>
              <a:gd name="connsiteY1" fmla="*/ 211039 h 1406122"/>
              <a:gd name="connsiteX2" fmla="*/ 169346 w 1424001"/>
              <a:gd name="connsiteY2" fmla="*/ 575106 h 1406122"/>
              <a:gd name="connsiteX3" fmla="*/ 372546 w 1424001"/>
              <a:gd name="connsiteY3" fmla="*/ 812173 h 1406122"/>
              <a:gd name="connsiteX4" fmla="*/ 406413 w 1424001"/>
              <a:gd name="connsiteY4" fmla="*/ 1133906 h 1406122"/>
              <a:gd name="connsiteX5" fmla="*/ 584213 w 1424001"/>
              <a:gd name="connsiteY5" fmla="*/ 1337106 h 1406122"/>
              <a:gd name="connsiteX6" fmla="*/ 1134546 w 1424001"/>
              <a:gd name="connsiteY6" fmla="*/ 1370973 h 1406122"/>
              <a:gd name="connsiteX7" fmla="*/ 1320813 w 1424001"/>
              <a:gd name="connsiteY7" fmla="*/ 862973 h 1406122"/>
              <a:gd name="connsiteX8" fmla="*/ 1397013 w 1424001"/>
              <a:gd name="connsiteY8" fmla="*/ 261839 h 1406122"/>
              <a:gd name="connsiteX9" fmla="*/ 855146 w 1424001"/>
              <a:gd name="connsiteY9" fmla="*/ 117906 h 1406122"/>
              <a:gd name="connsiteX10" fmla="*/ 389479 w 1424001"/>
              <a:gd name="connsiteY10" fmla="*/ 7839 h 1406122"/>
              <a:gd name="connsiteX11" fmla="*/ 177813 w 1424001"/>
              <a:gd name="connsiteY11" fmla="*/ 33239 h 140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4001" h="1406122">
                <a:moveTo>
                  <a:pt x="177813" y="33239"/>
                </a:moveTo>
                <a:cubicBezTo>
                  <a:pt x="112902" y="67106"/>
                  <a:pt x="1424" y="120728"/>
                  <a:pt x="13" y="211039"/>
                </a:cubicBezTo>
                <a:cubicBezTo>
                  <a:pt x="-1398" y="301350"/>
                  <a:pt x="107257" y="474917"/>
                  <a:pt x="169346" y="575106"/>
                </a:cubicBezTo>
                <a:cubicBezTo>
                  <a:pt x="231435" y="675295"/>
                  <a:pt x="333035" y="719040"/>
                  <a:pt x="372546" y="812173"/>
                </a:cubicBezTo>
                <a:cubicBezTo>
                  <a:pt x="412057" y="905306"/>
                  <a:pt x="371135" y="1046417"/>
                  <a:pt x="406413" y="1133906"/>
                </a:cubicBezTo>
                <a:cubicBezTo>
                  <a:pt x="441691" y="1221395"/>
                  <a:pt x="462858" y="1297595"/>
                  <a:pt x="584213" y="1337106"/>
                </a:cubicBezTo>
                <a:cubicBezTo>
                  <a:pt x="705569" y="1376617"/>
                  <a:pt x="1011779" y="1449995"/>
                  <a:pt x="1134546" y="1370973"/>
                </a:cubicBezTo>
                <a:cubicBezTo>
                  <a:pt x="1257313" y="1291951"/>
                  <a:pt x="1277069" y="1047828"/>
                  <a:pt x="1320813" y="862973"/>
                </a:cubicBezTo>
                <a:cubicBezTo>
                  <a:pt x="1364557" y="678118"/>
                  <a:pt x="1474624" y="386017"/>
                  <a:pt x="1397013" y="261839"/>
                </a:cubicBezTo>
                <a:cubicBezTo>
                  <a:pt x="1319402" y="137661"/>
                  <a:pt x="1023068" y="160239"/>
                  <a:pt x="855146" y="117906"/>
                </a:cubicBezTo>
                <a:cubicBezTo>
                  <a:pt x="687224" y="75573"/>
                  <a:pt x="498134" y="23361"/>
                  <a:pt x="389479" y="7839"/>
                </a:cubicBezTo>
                <a:cubicBezTo>
                  <a:pt x="280824" y="-7683"/>
                  <a:pt x="242724" y="-628"/>
                  <a:pt x="177813" y="33239"/>
                </a:cubicBezTo>
                <a:close/>
              </a:path>
            </a:pathLst>
          </a:custGeom>
          <a:solidFill>
            <a:srgbClr val="F8CBA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자유형 8">
            <a:extLst>
              <a:ext uri="{FF2B5EF4-FFF2-40B4-BE49-F238E27FC236}">
                <a16:creationId xmlns:a16="http://schemas.microsoft.com/office/drawing/2014/main" id="{AB2DB227-A156-2F4E-91CB-DFD9606FF6F3}"/>
              </a:ext>
            </a:extLst>
          </p:cNvPr>
          <p:cNvSpPr/>
          <p:nvPr/>
        </p:nvSpPr>
        <p:spPr>
          <a:xfrm>
            <a:off x="1343871" y="1671640"/>
            <a:ext cx="1320220" cy="1427172"/>
          </a:xfrm>
          <a:custGeom>
            <a:avLst/>
            <a:gdLst>
              <a:gd name="connsiteX0" fmla="*/ 417196 w 1320220"/>
              <a:gd name="connsiteY0" fmla="*/ 21693 h 1427172"/>
              <a:gd name="connsiteX1" fmla="*/ 171662 w 1320220"/>
              <a:gd name="connsiteY1" fmla="*/ 301093 h 1427172"/>
              <a:gd name="connsiteX2" fmla="*/ 264796 w 1320220"/>
              <a:gd name="connsiteY2" fmla="*/ 656693 h 1427172"/>
              <a:gd name="connsiteX3" fmla="*/ 2329 w 1320220"/>
              <a:gd name="connsiteY3" fmla="*/ 893760 h 1427172"/>
              <a:gd name="connsiteX4" fmla="*/ 163196 w 1320220"/>
              <a:gd name="connsiteY4" fmla="*/ 1291693 h 1427172"/>
              <a:gd name="connsiteX5" fmla="*/ 603462 w 1320220"/>
              <a:gd name="connsiteY5" fmla="*/ 1427160 h 1427172"/>
              <a:gd name="connsiteX6" fmla="*/ 654262 w 1320220"/>
              <a:gd name="connsiteY6" fmla="*/ 1300160 h 1427172"/>
              <a:gd name="connsiteX7" fmla="*/ 942129 w 1320220"/>
              <a:gd name="connsiteY7" fmla="*/ 1350960 h 1427172"/>
              <a:gd name="connsiteX8" fmla="*/ 1306196 w 1320220"/>
              <a:gd name="connsiteY8" fmla="*/ 1249360 h 1427172"/>
              <a:gd name="connsiteX9" fmla="*/ 1246929 w 1320220"/>
              <a:gd name="connsiteY9" fmla="*/ 851427 h 1427172"/>
              <a:gd name="connsiteX10" fmla="*/ 1263862 w 1320220"/>
              <a:gd name="connsiteY10" fmla="*/ 385760 h 1427172"/>
              <a:gd name="connsiteX11" fmla="*/ 1026796 w 1320220"/>
              <a:gd name="connsiteY11" fmla="*/ 123293 h 1427172"/>
              <a:gd name="connsiteX12" fmla="*/ 603462 w 1320220"/>
              <a:gd name="connsiteY12" fmla="*/ 30160 h 1427172"/>
              <a:gd name="connsiteX13" fmla="*/ 417196 w 1320220"/>
              <a:gd name="connsiteY13" fmla="*/ 21693 h 142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0220" h="1427172">
                <a:moveTo>
                  <a:pt x="417196" y="21693"/>
                </a:moveTo>
                <a:cubicBezTo>
                  <a:pt x="345229" y="66849"/>
                  <a:pt x="197062" y="195260"/>
                  <a:pt x="171662" y="301093"/>
                </a:cubicBezTo>
                <a:cubicBezTo>
                  <a:pt x="146262" y="406926"/>
                  <a:pt x="293018" y="557915"/>
                  <a:pt x="264796" y="656693"/>
                </a:cubicBezTo>
                <a:cubicBezTo>
                  <a:pt x="236574" y="755471"/>
                  <a:pt x="19262" y="787927"/>
                  <a:pt x="2329" y="893760"/>
                </a:cubicBezTo>
                <a:cubicBezTo>
                  <a:pt x="-14604" y="999593"/>
                  <a:pt x="63007" y="1202793"/>
                  <a:pt x="163196" y="1291693"/>
                </a:cubicBezTo>
                <a:cubicBezTo>
                  <a:pt x="263385" y="1380593"/>
                  <a:pt x="521618" y="1425749"/>
                  <a:pt x="603462" y="1427160"/>
                </a:cubicBezTo>
                <a:cubicBezTo>
                  <a:pt x="685306" y="1428571"/>
                  <a:pt x="597817" y="1312860"/>
                  <a:pt x="654262" y="1300160"/>
                </a:cubicBezTo>
                <a:cubicBezTo>
                  <a:pt x="710707" y="1287460"/>
                  <a:pt x="833473" y="1359427"/>
                  <a:pt x="942129" y="1350960"/>
                </a:cubicBezTo>
                <a:cubicBezTo>
                  <a:pt x="1050785" y="1342493"/>
                  <a:pt x="1255396" y="1332615"/>
                  <a:pt x="1306196" y="1249360"/>
                </a:cubicBezTo>
                <a:cubicBezTo>
                  <a:pt x="1356996" y="1166105"/>
                  <a:pt x="1253985" y="995360"/>
                  <a:pt x="1246929" y="851427"/>
                </a:cubicBezTo>
                <a:cubicBezTo>
                  <a:pt x="1239873" y="707494"/>
                  <a:pt x="1300551" y="507116"/>
                  <a:pt x="1263862" y="385760"/>
                </a:cubicBezTo>
                <a:cubicBezTo>
                  <a:pt x="1227173" y="264404"/>
                  <a:pt x="1136863" y="182560"/>
                  <a:pt x="1026796" y="123293"/>
                </a:cubicBezTo>
                <a:cubicBezTo>
                  <a:pt x="916729" y="64026"/>
                  <a:pt x="702240" y="47093"/>
                  <a:pt x="603462" y="30160"/>
                </a:cubicBezTo>
                <a:cubicBezTo>
                  <a:pt x="504684" y="13227"/>
                  <a:pt x="489163" y="-23463"/>
                  <a:pt x="417196" y="21693"/>
                </a:cubicBezTo>
                <a:close/>
              </a:path>
            </a:pathLst>
          </a:custGeom>
          <a:solidFill>
            <a:srgbClr val="A9D18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자유형 10">
            <a:extLst>
              <a:ext uri="{FF2B5EF4-FFF2-40B4-BE49-F238E27FC236}">
                <a16:creationId xmlns:a16="http://schemas.microsoft.com/office/drawing/2014/main" id="{EA63EE69-93FC-184B-B572-C6B558427C6E}"/>
              </a:ext>
            </a:extLst>
          </p:cNvPr>
          <p:cNvSpPr/>
          <p:nvPr/>
        </p:nvSpPr>
        <p:spPr>
          <a:xfrm>
            <a:off x="3563837" y="2857926"/>
            <a:ext cx="1285603" cy="1128026"/>
          </a:xfrm>
          <a:custGeom>
            <a:avLst/>
            <a:gdLst>
              <a:gd name="connsiteX0" fmla="*/ 364696 w 1285603"/>
              <a:gd name="connsiteY0" fmla="*/ 12274 h 1128026"/>
              <a:gd name="connsiteX1" fmla="*/ 280030 w 1285603"/>
              <a:gd name="connsiteY1" fmla="*/ 215474 h 1128026"/>
              <a:gd name="connsiteX2" fmla="*/ 17563 w 1285603"/>
              <a:gd name="connsiteY2" fmla="*/ 376341 h 1128026"/>
              <a:gd name="connsiteX3" fmla="*/ 59896 w 1285603"/>
              <a:gd name="connsiteY3" fmla="*/ 731941 h 1128026"/>
              <a:gd name="connsiteX4" fmla="*/ 347763 w 1285603"/>
              <a:gd name="connsiteY4" fmla="*/ 1002874 h 1128026"/>
              <a:gd name="connsiteX5" fmla="*/ 881163 w 1285603"/>
              <a:gd name="connsiteY5" fmla="*/ 1121407 h 1128026"/>
              <a:gd name="connsiteX6" fmla="*/ 1236763 w 1285603"/>
              <a:gd name="connsiteY6" fmla="*/ 816607 h 1128026"/>
              <a:gd name="connsiteX7" fmla="*/ 1245230 w 1285603"/>
              <a:gd name="connsiteY7" fmla="*/ 308607 h 1128026"/>
              <a:gd name="connsiteX8" fmla="*/ 889630 w 1285603"/>
              <a:gd name="connsiteY8" fmla="*/ 181607 h 1128026"/>
              <a:gd name="connsiteX9" fmla="*/ 720296 w 1285603"/>
              <a:gd name="connsiteY9" fmla="*/ 20741 h 1128026"/>
              <a:gd name="connsiteX10" fmla="*/ 449363 w 1285603"/>
              <a:gd name="connsiteY10" fmla="*/ 20741 h 1128026"/>
              <a:gd name="connsiteX11" fmla="*/ 364696 w 1285603"/>
              <a:gd name="connsiteY11" fmla="*/ 12274 h 112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5603" h="1128026">
                <a:moveTo>
                  <a:pt x="364696" y="12274"/>
                </a:moveTo>
                <a:cubicBezTo>
                  <a:pt x="336474" y="44729"/>
                  <a:pt x="337885" y="154796"/>
                  <a:pt x="280030" y="215474"/>
                </a:cubicBezTo>
                <a:cubicBezTo>
                  <a:pt x="222175" y="276152"/>
                  <a:pt x="54252" y="290263"/>
                  <a:pt x="17563" y="376341"/>
                </a:cubicBezTo>
                <a:cubicBezTo>
                  <a:pt x="-19126" y="462419"/>
                  <a:pt x="4863" y="627519"/>
                  <a:pt x="59896" y="731941"/>
                </a:cubicBezTo>
                <a:cubicBezTo>
                  <a:pt x="114929" y="836363"/>
                  <a:pt x="210885" y="937963"/>
                  <a:pt x="347763" y="1002874"/>
                </a:cubicBezTo>
                <a:cubicBezTo>
                  <a:pt x="484641" y="1067785"/>
                  <a:pt x="732996" y="1152451"/>
                  <a:pt x="881163" y="1121407"/>
                </a:cubicBezTo>
                <a:cubicBezTo>
                  <a:pt x="1029330" y="1090363"/>
                  <a:pt x="1176085" y="952074"/>
                  <a:pt x="1236763" y="816607"/>
                </a:cubicBezTo>
                <a:cubicBezTo>
                  <a:pt x="1297441" y="681140"/>
                  <a:pt x="1303085" y="414440"/>
                  <a:pt x="1245230" y="308607"/>
                </a:cubicBezTo>
                <a:cubicBezTo>
                  <a:pt x="1187375" y="202774"/>
                  <a:pt x="977119" y="229585"/>
                  <a:pt x="889630" y="181607"/>
                </a:cubicBezTo>
                <a:cubicBezTo>
                  <a:pt x="802141" y="133629"/>
                  <a:pt x="793674" y="47552"/>
                  <a:pt x="720296" y="20741"/>
                </a:cubicBezTo>
                <a:cubicBezTo>
                  <a:pt x="646918" y="-6070"/>
                  <a:pt x="508630" y="19330"/>
                  <a:pt x="449363" y="20741"/>
                </a:cubicBezTo>
                <a:cubicBezTo>
                  <a:pt x="390096" y="22152"/>
                  <a:pt x="392918" y="-20181"/>
                  <a:pt x="364696" y="12274"/>
                </a:cubicBezTo>
                <a:close/>
              </a:path>
            </a:pathLst>
          </a:custGeom>
          <a:solidFill>
            <a:srgbClr val="BDD7E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234697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500"/>
                                        <p:tgtEl>
                                          <p:spTgt spid="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fade">
                                      <p:cBhvr>
                                        <p:cTn id="3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646109"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space</a:t>
            </a:r>
          </a:p>
        </p:txBody>
      </p:sp>
      <p:pic>
        <p:nvPicPr>
          <p:cNvPr id="10" name="그림 9">
            <a:extLst>
              <a:ext uri="{FF2B5EF4-FFF2-40B4-BE49-F238E27FC236}">
                <a16:creationId xmlns:a16="http://schemas.microsoft.com/office/drawing/2014/main" id="{FCF24A54-A572-484E-8304-A3724312EB21}"/>
              </a:ext>
            </a:extLst>
          </p:cNvPr>
          <p:cNvPicPr>
            <a:picLocks noChangeAspect="1"/>
          </p:cNvPicPr>
          <p:nvPr/>
        </p:nvPicPr>
        <p:blipFill>
          <a:blip r:embed="rId2"/>
          <a:stretch>
            <a:fillRect/>
          </a:stretch>
        </p:blipFill>
        <p:spPr>
          <a:xfrm>
            <a:off x="238455" y="1424797"/>
            <a:ext cx="8667090" cy="1873567"/>
          </a:xfrm>
          <a:prstGeom prst="rect">
            <a:avLst/>
          </a:prstGeom>
        </p:spPr>
      </p:pic>
      <p:sp>
        <p:nvSpPr>
          <p:cNvPr id="12" name="직사각형 11">
            <a:extLst>
              <a:ext uri="{FF2B5EF4-FFF2-40B4-BE49-F238E27FC236}">
                <a16:creationId xmlns:a16="http://schemas.microsoft.com/office/drawing/2014/main" id="{9BC7AF57-D972-2646-BDB3-1FDB482E99D8}"/>
              </a:ext>
            </a:extLst>
          </p:cNvPr>
          <p:cNvSpPr/>
          <p:nvPr/>
        </p:nvSpPr>
        <p:spPr>
          <a:xfrm>
            <a:off x="6938594" y="4855519"/>
            <a:ext cx="2474383"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spTree>
    <p:extLst>
      <p:ext uri="{BB962C8B-B14F-4D97-AF65-F5344CB8AC3E}">
        <p14:creationId xmlns:p14="http://schemas.microsoft.com/office/powerpoint/2010/main" val="222820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646109"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space</a:t>
            </a:r>
          </a:p>
        </p:txBody>
      </p:sp>
      <p:pic>
        <p:nvPicPr>
          <p:cNvPr id="18" name="그림 17">
            <a:extLst>
              <a:ext uri="{FF2B5EF4-FFF2-40B4-BE49-F238E27FC236}">
                <a16:creationId xmlns:a16="http://schemas.microsoft.com/office/drawing/2014/main" id="{B17AC9F7-D8E1-9847-BAAA-31E6FFD83739}"/>
              </a:ext>
            </a:extLst>
          </p:cNvPr>
          <p:cNvPicPr>
            <a:picLocks noChangeAspect="1"/>
          </p:cNvPicPr>
          <p:nvPr/>
        </p:nvPicPr>
        <p:blipFill>
          <a:blip r:embed="rId2"/>
          <a:stretch>
            <a:fillRect/>
          </a:stretch>
        </p:blipFill>
        <p:spPr>
          <a:xfrm>
            <a:off x="1189855" y="752950"/>
            <a:ext cx="6887345" cy="4102569"/>
          </a:xfrm>
          <a:prstGeom prst="rect">
            <a:avLst/>
          </a:prstGeom>
        </p:spPr>
      </p:pic>
      <p:sp>
        <p:nvSpPr>
          <p:cNvPr id="8" name="직사각형 7">
            <a:extLst>
              <a:ext uri="{FF2B5EF4-FFF2-40B4-BE49-F238E27FC236}">
                <a16:creationId xmlns:a16="http://schemas.microsoft.com/office/drawing/2014/main" id="{C1A478BE-3BC2-F84D-8B84-5AF3388F6E78}"/>
              </a:ext>
            </a:extLst>
          </p:cNvPr>
          <p:cNvSpPr/>
          <p:nvPr/>
        </p:nvSpPr>
        <p:spPr>
          <a:xfrm>
            <a:off x="6938594" y="4855519"/>
            <a:ext cx="2474383"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grpSp>
        <p:nvGrpSpPr>
          <p:cNvPr id="20" name="그룹 19">
            <a:extLst>
              <a:ext uri="{FF2B5EF4-FFF2-40B4-BE49-F238E27FC236}">
                <a16:creationId xmlns:a16="http://schemas.microsoft.com/office/drawing/2014/main" id="{B3B7C8CF-B49C-2848-8295-6AF1D9B6DB73}"/>
              </a:ext>
            </a:extLst>
          </p:cNvPr>
          <p:cNvGrpSpPr/>
          <p:nvPr/>
        </p:nvGrpSpPr>
        <p:grpSpPr>
          <a:xfrm>
            <a:off x="3674213" y="1904846"/>
            <a:ext cx="5070875" cy="2563630"/>
            <a:chOff x="3674213" y="1904846"/>
            <a:chExt cx="5070875" cy="2563630"/>
          </a:xfrm>
        </p:grpSpPr>
        <p:sp>
          <p:nvSpPr>
            <p:cNvPr id="13" name="TextBox 12">
              <a:extLst>
                <a:ext uri="{FF2B5EF4-FFF2-40B4-BE49-F238E27FC236}">
                  <a16:creationId xmlns:a16="http://schemas.microsoft.com/office/drawing/2014/main" id="{F70F7F09-640E-FD44-85EE-6AC2922EA3FB}"/>
                </a:ext>
              </a:extLst>
            </p:cNvPr>
            <p:cNvSpPr txBox="1"/>
            <p:nvPr/>
          </p:nvSpPr>
          <p:spPr>
            <a:xfrm>
              <a:off x="3674213" y="4168394"/>
              <a:ext cx="5070875" cy="300082"/>
            </a:xfrm>
            <a:prstGeom prst="rect">
              <a:avLst/>
            </a:prstGeom>
            <a:noFill/>
          </p:spPr>
          <p:txBody>
            <a:bodyPr wrap="none" rtlCol="0">
              <a:spAutoFit/>
            </a:bodyPr>
            <a:lstStyle/>
            <a:p>
              <a:r>
                <a:rPr kumimoji="1" lang="en-US" altLang="ko-KR" dirty="0">
                  <a:latin typeface="PT Sans" panose="020B0503020203020204" pitchFamily="34" charset="0"/>
                </a:rPr>
                <a:t>Any types of embedding can be used! (e.g., </a:t>
              </a:r>
              <a:r>
                <a:rPr kumimoji="1" lang="en-US" altLang="ko-KR" dirty="0">
                  <a:solidFill>
                    <a:schemeClr val="accent6"/>
                  </a:solidFill>
                  <a:latin typeface="PT Sans" panose="020B0503020203020204" pitchFamily="34" charset="0"/>
                </a:rPr>
                <a:t>animate</a:t>
              </a:r>
              <a:r>
                <a:rPr kumimoji="1" lang="en-US" altLang="ko-KR" dirty="0">
                  <a:latin typeface="PT Sans" panose="020B0503020203020204" pitchFamily="34" charset="0"/>
                </a:rPr>
                <a:t> vs. </a:t>
              </a:r>
              <a:r>
                <a:rPr kumimoji="1" lang="en-US" altLang="ko-KR" dirty="0">
                  <a:solidFill>
                    <a:schemeClr val="accent2"/>
                  </a:solidFill>
                  <a:latin typeface="PT Sans" panose="020B0503020203020204" pitchFamily="34" charset="0"/>
                </a:rPr>
                <a:t>inanimate</a:t>
              </a:r>
              <a:r>
                <a:rPr kumimoji="1" lang="en-US" altLang="ko-KR" dirty="0">
                  <a:latin typeface="PT Sans" panose="020B0503020203020204" pitchFamily="34" charset="0"/>
                </a:rPr>
                <a:t>?)</a:t>
              </a:r>
            </a:p>
          </p:txBody>
        </p:sp>
        <p:grpSp>
          <p:nvGrpSpPr>
            <p:cNvPr id="15" name="그룹 14">
              <a:extLst>
                <a:ext uri="{FF2B5EF4-FFF2-40B4-BE49-F238E27FC236}">
                  <a16:creationId xmlns:a16="http://schemas.microsoft.com/office/drawing/2014/main" id="{18A9770A-D1F0-C94F-A000-FEC255CD2582}"/>
                </a:ext>
              </a:extLst>
            </p:cNvPr>
            <p:cNvGrpSpPr/>
            <p:nvPr/>
          </p:nvGrpSpPr>
          <p:grpSpPr>
            <a:xfrm>
              <a:off x="6183139" y="1904846"/>
              <a:ext cx="2413327" cy="907133"/>
              <a:chOff x="6183139" y="1904846"/>
              <a:chExt cx="2413327" cy="907133"/>
            </a:xfrm>
          </p:grpSpPr>
          <p:sp>
            <p:nvSpPr>
              <p:cNvPr id="7" name="자유형 6">
                <a:extLst>
                  <a:ext uri="{FF2B5EF4-FFF2-40B4-BE49-F238E27FC236}">
                    <a16:creationId xmlns:a16="http://schemas.microsoft.com/office/drawing/2014/main" id="{44A6572B-5145-564D-9798-CA6F222B0B10}"/>
                  </a:ext>
                </a:extLst>
              </p:cNvPr>
              <p:cNvSpPr/>
              <p:nvPr/>
            </p:nvSpPr>
            <p:spPr>
              <a:xfrm>
                <a:off x="6183139" y="1904846"/>
                <a:ext cx="1484868" cy="907133"/>
              </a:xfrm>
              <a:custGeom>
                <a:avLst/>
                <a:gdLst>
                  <a:gd name="connsiteX0" fmla="*/ 5994 w 1484868"/>
                  <a:gd name="connsiteY0" fmla="*/ 499687 h 907133"/>
                  <a:gd name="connsiteX1" fmla="*/ 192261 w 1484868"/>
                  <a:gd name="connsiteY1" fmla="*/ 237221 h 907133"/>
                  <a:gd name="connsiteX2" fmla="*/ 784928 w 1484868"/>
                  <a:gd name="connsiteY2" fmla="*/ 8621 h 907133"/>
                  <a:gd name="connsiteX3" fmla="*/ 1402994 w 1484868"/>
                  <a:gd name="connsiteY3" fmla="*/ 93287 h 907133"/>
                  <a:gd name="connsiteX4" fmla="*/ 1445328 w 1484868"/>
                  <a:gd name="connsiteY4" fmla="*/ 508154 h 907133"/>
                  <a:gd name="connsiteX5" fmla="*/ 1098194 w 1484868"/>
                  <a:gd name="connsiteY5" fmla="*/ 745221 h 907133"/>
                  <a:gd name="connsiteX6" fmla="*/ 844194 w 1484868"/>
                  <a:gd name="connsiteY6" fmla="*/ 906087 h 907133"/>
                  <a:gd name="connsiteX7" fmla="*/ 175328 w 1484868"/>
                  <a:gd name="connsiteY7" fmla="*/ 804487 h 907133"/>
                  <a:gd name="connsiteX8" fmla="*/ 56794 w 1484868"/>
                  <a:gd name="connsiteY8" fmla="*/ 609754 h 907133"/>
                  <a:gd name="connsiteX9" fmla="*/ 5994 w 1484868"/>
                  <a:gd name="connsiteY9" fmla="*/ 499687 h 90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4868" h="907133">
                    <a:moveTo>
                      <a:pt x="5994" y="499687"/>
                    </a:moveTo>
                    <a:cubicBezTo>
                      <a:pt x="28572" y="437598"/>
                      <a:pt x="62439" y="319065"/>
                      <a:pt x="192261" y="237221"/>
                    </a:cubicBezTo>
                    <a:cubicBezTo>
                      <a:pt x="322083" y="155377"/>
                      <a:pt x="583139" y="32610"/>
                      <a:pt x="784928" y="8621"/>
                    </a:cubicBezTo>
                    <a:cubicBezTo>
                      <a:pt x="986717" y="-15368"/>
                      <a:pt x="1292927" y="10032"/>
                      <a:pt x="1402994" y="93287"/>
                    </a:cubicBezTo>
                    <a:cubicBezTo>
                      <a:pt x="1513061" y="176542"/>
                      <a:pt x="1496128" y="399498"/>
                      <a:pt x="1445328" y="508154"/>
                    </a:cubicBezTo>
                    <a:cubicBezTo>
                      <a:pt x="1394528" y="616810"/>
                      <a:pt x="1198383" y="678899"/>
                      <a:pt x="1098194" y="745221"/>
                    </a:cubicBezTo>
                    <a:cubicBezTo>
                      <a:pt x="998005" y="811543"/>
                      <a:pt x="998005" y="896209"/>
                      <a:pt x="844194" y="906087"/>
                    </a:cubicBezTo>
                    <a:cubicBezTo>
                      <a:pt x="690383" y="915965"/>
                      <a:pt x="306561" y="853876"/>
                      <a:pt x="175328" y="804487"/>
                    </a:cubicBezTo>
                    <a:cubicBezTo>
                      <a:pt x="44095" y="755098"/>
                      <a:pt x="83605" y="659143"/>
                      <a:pt x="56794" y="609754"/>
                    </a:cubicBezTo>
                    <a:cubicBezTo>
                      <a:pt x="29983" y="560365"/>
                      <a:pt x="-16584" y="561776"/>
                      <a:pt x="5994" y="499687"/>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33D508CD-5E7F-E140-9770-DD3F3A09FF53}"/>
                  </a:ext>
                </a:extLst>
              </p:cNvPr>
              <p:cNvSpPr/>
              <p:nvPr/>
            </p:nvSpPr>
            <p:spPr>
              <a:xfrm>
                <a:off x="7668007" y="2058330"/>
                <a:ext cx="928459" cy="300082"/>
              </a:xfrm>
              <a:prstGeom prst="rect">
                <a:avLst/>
              </a:prstGeom>
            </p:spPr>
            <p:txBody>
              <a:bodyPr wrap="none">
                <a:spAutoFit/>
              </a:bodyPr>
              <a:lstStyle/>
              <a:p>
                <a:r>
                  <a:rPr kumimoji="1" lang="en-US" altLang="ko-KR" dirty="0">
                    <a:solidFill>
                      <a:schemeClr val="accent2"/>
                    </a:solidFill>
                    <a:latin typeface="PT Sans" panose="020B0503020203020204" pitchFamily="34" charset="0"/>
                  </a:rPr>
                  <a:t>inanimate</a:t>
                </a:r>
                <a:endParaRPr lang="ko-KR" altLang="en-US" dirty="0"/>
              </a:p>
            </p:txBody>
          </p:sp>
        </p:grpSp>
        <p:grpSp>
          <p:nvGrpSpPr>
            <p:cNvPr id="16" name="그룹 15">
              <a:extLst>
                <a:ext uri="{FF2B5EF4-FFF2-40B4-BE49-F238E27FC236}">
                  <a16:creationId xmlns:a16="http://schemas.microsoft.com/office/drawing/2014/main" id="{1A922EC0-8B40-5642-A97F-ED6BD878D4AD}"/>
                </a:ext>
              </a:extLst>
            </p:cNvPr>
            <p:cNvGrpSpPr/>
            <p:nvPr/>
          </p:nvGrpSpPr>
          <p:grpSpPr>
            <a:xfrm>
              <a:off x="6209650" y="3247485"/>
              <a:ext cx="1772291" cy="690077"/>
              <a:chOff x="6209650" y="3247485"/>
              <a:chExt cx="1772291" cy="690077"/>
            </a:xfrm>
          </p:grpSpPr>
          <p:sp>
            <p:nvSpPr>
              <p:cNvPr id="9" name="자유형 8">
                <a:extLst>
                  <a:ext uri="{FF2B5EF4-FFF2-40B4-BE49-F238E27FC236}">
                    <a16:creationId xmlns:a16="http://schemas.microsoft.com/office/drawing/2014/main" id="{2F1FE355-DA10-F241-B9E3-F6D2D615C11D}"/>
                  </a:ext>
                </a:extLst>
              </p:cNvPr>
              <p:cNvSpPr/>
              <p:nvPr/>
            </p:nvSpPr>
            <p:spPr>
              <a:xfrm>
                <a:off x="6209650" y="3247485"/>
                <a:ext cx="984896" cy="690077"/>
              </a:xfrm>
              <a:custGeom>
                <a:avLst/>
                <a:gdLst>
                  <a:gd name="connsiteX0" fmla="*/ 351131 w 984896"/>
                  <a:gd name="connsiteY0" fmla="*/ 25771 h 690077"/>
                  <a:gd name="connsiteX1" fmla="*/ 3998 w 984896"/>
                  <a:gd name="connsiteY1" fmla="*/ 288238 h 690077"/>
                  <a:gd name="connsiteX2" fmla="*/ 215665 w 984896"/>
                  <a:gd name="connsiteY2" fmla="*/ 686171 h 690077"/>
                  <a:gd name="connsiteX3" fmla="*/ 969198 w 984896"/>
                  <a:gd name="connsiteY3" fmla="*/ 466038 h 690077"/>
                  <a:gd name="connsiteX4" fmla="*/ 698265 w 984896"/>
                  <a:gd name="connsiteY4" fmla="*/ 59638 h 690077"/>
                  <a:gd name="connsiteX5" fmla="*/ 351131 w 984896"/>
                  <a:gd name="connsiteY5" fmla="*/ 25771 h 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96" h="690077">
                    <a:moveTo>
                      <a:pt x="351131" y="25771"/>
                    </a:moveTo>
                    <a:cubicBezTo>
                      <a:pt x="235420" y="63871"/>
                      <a:pt x="26576" y="178171"/>
                      <a:pt x="3998" y="288238"/>
                    </a:cubicBezTo>
                    <a:cubicBezTo>
                      <a:pt x="-18580" y="398305"/>
                      <a:pt x="54798" y="656538"/>
                      <a:pt x="215665" y="686171"/>
                    </a:cubicBezTo>
                    <a:cubicBezTo>
                      <a:pt x="376532" y="715804"/>
                      <a:pt x="888765" y="570460"/>
                      <a:pt x="969198" y="466038"/>
                    </a:cubicBezTo>
                    <a:cubicBezTo>
                      <a:pt x="1049631" y="361616"/>
                      <a:pt x="799865" y="133016"/>
                      <a:pt x="698265" y="59638"/>
                    </a:cubicBezTo>
                    <a:cubicBezTo>
                      <a:pt x="596665" y="-13740"/>
                      <a:pt x="466842" y="-12329"/>
                      <a:pt x="351131" y="25771"/>
                    </a:cubicBezTo>
                    <a:close/>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DF2FD494-5A4E-1648-A7B7-701781D4F2C5}"/>
                  </a:ext>
                </a:extLst>
              </p:cNvPr>
              <p:cNvSpPr/>
              <p:nvPr/>
            </p:nvSpPr>
            <p:spPr>
              <a:xfrm>
                <a:off x="7194546" y="3513751"/>
                <a:ext cx="787395" cy="300082"/>
              </a:xfrm>
              <a:prstGeom prst="rect">
                <a:avLst/>
              </a:prstGeom>
            </p:spPr>
            <p:txBody>
              <a:bodyPr wrap="none">
                <a:spAutoFit/>
              </a:bodyPr>
              <a:lstStyle/>
              <a:p>
                <a:r>
                  <a:rPr kumimoji="1" lang="en-US" altLang="ko-KR" dirty="0">
                    <a:solidFill>
                      <a:schemeClr val="accent6"/>
                    </a:solidFill>
                    <a:latin typeface="PT Sans" panose="020B0503020203020204" pitchFamily="34" charset="0"/>
                  </a:rPr>
                  <a:t>animate</a:t>
                </a:r>
                <a:endParaRPr lang="ko-KR" altLang="en-US" dirty="0">
                  <a:solidFill>
                    <a:schemeClr val="accent6"/>
                  </a:solidFill>
                </a:endParaRPr>
              </a:p>
            </p:txBody>
          </p:sp>
        </p:grpSp>
      </p:grpSp>
      <p:sp>
        <p:nvSpPr>
          <p:cNvPr id="2" name="직사각형 1">
            <a:extLst>
              <a:ext uri="{FF2B5EF4-FFF2-40B4-BE49-F238E27FC236}">
                <a16:creationId xmlns:a16="http://schemas.microsoft.com/office/drawing/2014/main" id="{87AA7320-DD22-FA46-A623-673574B62F2E}"/>
              </a:ext>
            </a:extLst>
          </p:cNvPr>
          <p:cNvSpPr/>
          <p:nvPr/>
        </p:nvSpPr>
        <p:spPr>
          <a:xfrm>
            <a:off x="2628900" y="752950"/>
            <a:ext cx="3314700" cy="3329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FE518438-83AC-154A-940F-486EFC2F284B}"/>
              </a:ext>
            </a:extLst>
          </p:cNvPr>
          <p:cNvSpPr/>
          <p:nvPr/>
        </p:nvSpPr>
        <p:spPr>
          <a:xfrm>
            <a:off x="5943600" y="723785"/>
            <a:ext cx="3314700" cy="3329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0411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646109"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space</a:t>
            </a:r>
          </a:p>
        </p:txBody>
      </p:sp>
      <p:sp>
        <p:nvSpPr>
          <p:cNvPr id="8" name="직사각형 7">
            <a:extLst>
              <a:ext uri="{FF2B5EF4-FFF2-40B4-BE49-F238E27FC236}">
                <a16:creationId xmlns:a16="http://schemas.microsoft.com/office/drawing/2014/main" id="{C1A478BE-3BC2-F84D-8B84-5AF3388F6E78}"/>
              </a:ext>
            </a:extLst>
          </p:cNvPr>
          <p:cNvSpPr/>
          <p:nvPr/>
        </p:nvSpPr>
        <p:spPr>
          <a:xfrm>
            <a:off x="6671733" y="4830119"/>
            <a:ext cx="26754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2008, </a:t>
            </a:r>
            <a:r>
              <a:rPr lang="en-US" altLang="ko-KR" sz="900" i="1" dirty="0">
                <a:latin typeface="Helvetica" pitchFamily="2" charset="0"/>
              </a:rPr>
              <a:t>Front Sys </a:t>
            </a:r>
            <a:r>
              <a:rPr lang="en-US" altLang="ko-KR" sz="900" i="1" dirty="0" err="1">
                <a:latin typeface="Helvetica" pitchFamily="2" charset="0"/>
              </a:rPr>
              <a:t>Neurosci</a:t>
            </a:r>
            <a:endParaRPr lang="en-US" altLang="ko-KR" sz="900" i="1" dirty="0">
              <a:latin typeface="Helvetica" pitchFamily="2" charset="0"/>
            </a:endParaRPr>
          </a:p>
        </p:txBody>
      </p:sp>
      <p:grpSp>
        <p:nvGrpSpPr>
          <p:cNvPr id="5" name="그룹 4">
            <a:extLst>
              <a:ext uri="{FF2B5EF4-FFF2-40B4-BE49-F238E27FC236}">
                <a16:creationId xmlns:a16="http://schemas.microsoft.com/office/drawing/2014/main" id="{3DA9B387-E9D4-E241-9A1A-E8B2CE735748}"/>
              </a:ext>
            </a:extLst>
          </p:cNvPr>
          <p:cNvGrpSpPr/>
          <p:nvPr/>
        </p:nvGrpSpPr>
        <p:grpSpPr>
          <a:xfrm>
            <a:off x="3858290" y="750897"/>
            <a:ext cx="4018215" cy="3768379"/>
            <a:chOff x="3858290" y="750897"/>
            <a:chExt cx="4018215" cy="3768379"/>
          </a:xfrm>
        </p:grpSpPr>
        <p:sp>
          <p:nvSpPr>
            <p:cNvPr id="2" name="TextBox 1">
              <a:extLst>
                <a:ext uri="{FF2B5EF4-FFF2-40B4-BE49-F238E27FC236}">
                  <a16:creationId xmlns:a16="http://schemas.microsoft.com/office/drawing/2014/main" id="{F57E379A-909B-E841-B1A5-AA1C44D5103E}"/>
                </a:ext>
              </a:extLst>
            </p:cNvPr>
            <p:cNvSpPr txBox="1"/>
            <p:nvPr/>
          </p:nvSpPr>
          <p:spPr>
            <a:xfrm>
              <a:off x="4673001" y="4219194"/>
              <a:ext cx="2388795" cy="300082"/>
            </a:xfrm>
            <a:prstGeom prst="rect">
              <a:avLst/>
            </a:prstGeom>
            <a:noFill/>
          </p:spPr>
          <p:txBody>
            <a:bodyPr wrap="none" rtlCol="0">
              <a:spAutoFit/>
            </a:bodyPr>
            <a:lstStyle/>
            <a:p>
              <a:r>
                <a:rPr kumimoji="1" lang="en-US" altLang="ko-KR" dirty="0">
                  <a:latin typeface="PT Sans" panose="020B0503020203020204" pitchFamily="34" charset="0"/>
                </a:rPr>
                <a:t>Any embeddings can be used!</a:t>
              </a:r>
            </a:p>
          </p:txBody>
        </p:sp>
        <p:pic>
          <p:nvPicPr>
            <p:cNvPr id="7" name="그림 6">
              <a:extLst>
                <a:ext uri="{FF2B5EF4-FFF2-40B4-BE49-F238E27FC236}">
                  <a16:creationId xmlns:a16="http://schemas.microsoft.com/office/drawing/2014/main" id="{9AA717FC-CB0A-854D-A456-FAF44860C9F1}"/>
                </a:ext>
              </a:extLst>
            </p:cNvPr>
            <p:cNvPicPr>
              <a:picLocks noChangeAspect="1"/>
            </p:cNvPicPr>
            <p:nvPr/>
          </p:nvPicPr>
          <p:blipFill>
            <a:blip r:embed="rId2"/>
            <a:stretch>
              <a:fillRect/>
            </a:stretch>
          </p:blipFill>
          <p:spPr>
            <a:xfrm>
              <a:off x="3858290" y="750897"/>
              <a:ext cx="4018215" cy="3468297"/>
            </a:xfrm>
            <a:prstGeom prst="rect">
              <a:avLst/>
            </a:prstGeom>
          </p:spPr>
        </p:pic>
      </p:grpSp>
      <p:sp>
        <p:nvSpPr>
          <p:cNvPr id="10" name="직사각형 9">
            <a:extLst>
              <a:ext uri="{FF2B5EF4-FFF2-40B4-BE49-F238E27FC236}">
                <a16:creationId xmlns:a16="http://schemas.microsoft.com/office/drawing/2014/main" id="{B3BB9C0F-47F7-9A41-9B6C-8C73689FD578}"/>
              </a:ext>
            </a:extLst>
          </p:cNvPr>
          <p:cNvSpPr/>
          <p:nvPr/>
        </p:nvSpPr>
        <p:spPr>
          <a:xfrm>
            <a:off x="134035" y="4830119"/>
            <a:ext cx="2093383" cy="230832"/>
          </a:xfrm>
          <a:prstGeom prst="rect">
            <a:avLst/>
          </a:prstGeom>
        </p:spPr>
        <p:txBody>
          <a:bodyPr wrap="square">
            <a:spAutoFit/>
          </a:bodyPr>
          <a:lstStyle/>
          <a:p>
            <a:r>
              <a:rPr lang="en-US" altLang="ko-KR" sz="900" dirty="0">
                <a:latin typeface="Helvetica" pitchFamily="2" charset="0"/>
              </a:rPr>
              <a:t>Horikawa et al., 2017, </a:t>
            </a:r>
            <a:r>
              <a:rPr lang="en-US" altLang="ko-KR" sz="900" i="1" dirty="0">
                <a:latin typeface="Helvetica" pitchFamily="2" charset="0"/>
              </a:rPr>
              <a:t>Nat Comms</a:t>
            </a:r>
          </a:p>
        </p:txBody>
      </p:sp>
      <p:pic>
        <p:nvPicPr>
          <p:cNvPr id="11" name="그림 10">
            <a:extLst>
              <a:ext uri="{FF2B5EF4-FFF2-40B4-BE49-F238E27FC236}">
                <a16:creationId xmlns:a16="http://schemas.microsoft.com/office/drawing/2014/main" id="{0637DD5E-7B96-BC48-9051-5C2673445800}"/>
              </a:ext>
            </a:extLst>
          </p:cNvPr>
          <p:cNvPicPr>
            <a:picLocks noChangeAspect="1"/>
          </p:cNvPicPr>
          <p:nvPr/>
        </p:nvPicPr>
        <p:blipFill>
          <a:blip r:embed="rId3"/>
          <a:stretch>
            <a:fillRect/>
          </a:stretch>
        </p:blipFill>
        <p:spPr>
          <a:xfrm>
            <a:off x="699272" y="1101817"/>
            <a:ext cx="2735019" cy="2766456"/>
          </a:xfrm>
          <a:prstGeom prst="rect">
            <a:avLst/>
          </a:prstGeom>
        </p:spPr>
      </p:pic>
    </p:spTree>
    <p:extLst>
      <p:ext uri="{BB962C8B-B14F-4D97-AF65-F5344CB8AC3E}">
        <p14:creationId xmlns:p14="http://schemas.microsoft.com/office/powerpoint/2010/main" val="252260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093621"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dissimilarity matrix</a:t>
            </a:r>
          </a:p>
        </p:txBody>
      </p:sp>
      <p:pic>
        <p:nvPicPr>
          <p:cNvPr id="2" name="그림 1">
            <a:extLst>
              <a:ext uri="{FF2B5EF4-FFF2-40B4-BE49-F238E27FC236}">
                <a16:creationId xmlns:a16="http://schemas.microsoft.com/office/drawing/2014/main" id="{975524C8-789D-EA42-BD8D-05C6D0AE7923}"/>
              </a:ext>
            </a:extLst>
          </p:cNvPr>
          <p:cNvPicPr>
            <a:picLocks noChangeAspect="1"/>
          </p:cNvPicPr>
          <p:nvPr/>
        </p:nvPicPr>
        <p:blipFill>
          <a:blip r:embed="rId2"/>
          <a:stretch>
            <a:fillRect/>
          </a:stretch>
        </p:blipFill>
        <p:spPr>
          <a:xfrm>
            <a:off x="1078362" y="882654"/>
            <a:ext cx="6987276" cy="3782467"/>
          </a:xfrm>
          <a:prstGeom prst="rect">
            <a:avLst/>
          </a:prstGeom>
        </p:spPr>
      </p:pic>
      <p:sp>
        <p:nvSpPr>
          <p:cNvPr id="10" name="직사각형 9">
            <a:extLst>
              <a:ext uri="{FF2B5EF4-FFF2-40B4-BE49-F238E27FC236}">
                <a16:creationId xmlns:a16="http://schemas.microsoft.com/office/drawing/2014/main" id="{A8A54984-2FB2-F145-9474-B54BD72D9589}"/>
              </a:ext>
            </a:extLst>
          </p:cNvPr>
          <p:cNvSpPr/>
          <p:nvPr/>
        </p:nvSpPr>
        <p:spPr>
          <a:xfrm>
            <a:off x="7281333" y="4775845"/>
            <a:ext cx="18626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2013, </a:t>
            </a:r>
            <a:r>
              <a:rPr lang="en-US" altLang="ko-KR" sz="900" i="1" dirty="0">
                <a:latin typeface="Helvetica" pitchFamily="2" charset="0"/>
              </a:rPr>
              <a:t>TICS</a:t>
            </a:r>
          </a:p>
        </p:txBody>
      </p:sp>
      <p:sp>
        <p:nvSpPr>
          <p:cNvPr id="6" name="직사각형 5">
            <a:extLst>
              <a:ext uri="{FF2B5EF4-FFF2-40B4-BE49-F238E27FC236}">
                <a16:creationId xmlns:a16="http://schemas.microsoft.com/office/drawing/2014/main" id="{2F4E1FA6-5849-704D-8BCB-FA6B702C7F03}"/>
              </a:ext>
            </a:extLst>
          </p:cNvPr>
          <p:cNvSpPr/>
          <p:nvPr/>
        </p:nvSpPr>
        <p:spPr>
          <a:xfrm>
            <a:off x="2579914" y="771930"/>
            <a:ext cx="1992086" cy="3329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직사각형 6">
            <a:extLst>
              <a:ext uri="{FF2B5EF4-FFF2-40B4-BE49-F238E27FC236}">
                <a16:creationId xmlns:a16="http://schemas.microsoft.com/office/drawing/2014/main" id="{4CB67D60-EBF6-6F46-ACAD-B3E1BD263BD1}"/>
              </a:ext>
            </a:extLst>
          </p:cNvPr>
          <p:cNvSpPr/>
          <p:nvPr/>
        </p:nvSpPr>
        <p:spPr>
          <a:xfrm>
            <a:off x="4572000" y="882654"/>
            <a:ext cx="3820886" cy="3893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45159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578959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dissimilarity matrix (in more detail)</a:t>
            </a:r>
          </a:p>
        </p:txBody>
      </p:sp>
      <p:pic>
        <p:nvPicPr>
          <p:cNvPr id="5" name="그림 4">
            <a:extLst>
              <a:ext uri="{FF2B5EF4-FFF2-40B4-BE49-F238E27FC236}">
                <a16:creationId xmlns:a16="http://schemas.microsoft.com/office/drawing/2014/main" id="{EE4D89E3-894C-4747-8D6F-2A7FC035ED2C}"/>
              </a:ext>
            </a:extLst>
          </p:cNvPr>
          <p:cNvPicPr>
            <a:picLocks noChangeAspect="1"/>
          </p:cNvPicPr>
          <p:nvPr/>
        </p:nvPicPr>
        <p:blipFill>
          <a:blip r:embed="rId2"/>
          <a:stretch>
            <a:fillRect/>
          </a:stretch>
        </p:blipFill>
        <p:spPr>
          <a:xfrm>
            <a:off x="1219057" y="1191507"/>
            <a:ext cx="6587352" cy="2760486"/>
          </a:xfrm>
          <a:prstGeom prst="rect">
            <a:avLst/>
          </a:prstGeom>
        </p:spPr>
      </p:pic>
      <p:sp>
        <p:nvSpPr>
          <p:cNvPr id="6" name="직사각형 5">
            <a:extLst>
              <a:ext uri="{FF2B5EF4-FFF2-40B4-BE49-F238E27FC236}">
                <a16:creationId xmlns:a16="http://schemas.microsoft.com/office/drawing/2014/main" id="{5389F14F-F48D-384F-A485-70BC78ECC4EF}"/>
              </a:ext>
            </a:extLst>
          </p:cNvPr>
          <p:cNvSpPr/>
          <p:nvPr/>
        </p:nvSpPr>
        <p:spPr>
          <a:xfrm>
            <a:off x="7281333" y="4835111"/>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grpSp>
        <p:nvGrpSpPr>
          <p:cNvPr id="9" name="그룹 8">
            <a:extLst>
              <a:ext uri="{FF2B5EF4-FFF2-40B4-BE49-F238E27FC236}">
                <a16:creationId xmlns:a16="http://schemas.microsoft.com/office/drawing/2014/main" id="{3CD90C91-C5EE-354C-8E2C-D6BEFD2ED2EF}"/>
              </a:ext>
            </a:extLst>
          </p:cNvPr>
          <p:cNvGrpSpPr/>
          <p:nvPr/>
        </p:nvGrpSpPr>
        <p:grpSpPr>
          <a:xfrm>
            <a:off x="2245270" y="846266"/>
            <a:ext cx="2326730" cy="2574267"/>
            <a:chOff x="2245270" y="846266"/>
            <a:chExt cx="2326730" cy="2574267"/>
          </a:xfrm>
        </p:grpSpPr>
        <p:sp>
          <p:nvSpPr>
            <p:cNvPr id="7" name="TextBox 6">
              <a:extLst>
                <a:ext uri="{FF2B5EF4-FFF2-40B4-BE49-F238E27FC236}">
                  <a16:creationId xmlns:a16="http://schemas.microsoft.com/office/drawing/2014/main" id="{DD116200-E0A8-D647-9C34-03CECA38AB6A}"/>
                </a:ext>
              </a:extLst>
            </p:cNvPr>
            <p:cNvSpPr txBox="1"/>
            <p:nvPr/>
          </p:nvSpPr>
          <p:spPr>
            <a:xfrm>
              <a:off x="2253737" y="846266"/>
              <a:ext cx="2318263" cy="507831"/>
            </a:xfrm>
            <a:prstGeom prst="rect">
              <a:avLst/>
            </a:prstGeom>
            <a:noFill/>
          </p:spPr>
          <p:txBody>
            <a:bodyPr wrap="none" rtlCol="0">
              <a:spAutoFit/>
            </a:bodyPr>
            <a:lstStyle/>
            <a:p>
              <a:r>
                <a:rPr kumimoji="1" lang="en-US" altLang="ko-KR" dirty="0">
                  <a:solidFill>
                    <a:srgbClr val="C00000"/>
                  </a:solidFill>
                  <a:latin typeface="PT Sans" panose="020B0503020203020204" pitchFamily="34" charset="0"/>
                </a:rPr>
                <a:t>Brain or</a:t>
              </a:r>
            </a:p>
            <a:p>
              <a:r>
                <a:rPr kumimoji="1" lang="en-US" altLang="ko-KR" dirty="0">
                  <a:solidFill>
                    <a:srgbClr val="C00000"/>
                  </a:solidFill>
                  <a:latin typeface="PT Sans" panose="020B0503020203020204" pitchFamily="34" charset="0"/>
                </a:rPr>
                <a:t>Other model representations</a:t>
              </a:r>
            </a:p>
          </p:txBody>
        </p:sp>
        <p:sp>
          <p:nvSpPr>
            <p:cNvPr id="8" name="모서리가 둥근 직사각형 7">
              <a:extLst>
                <a:ext uri="{FF2B5EF4-FFF2-40B4-BE49-F238E27FC236}">
                  <a16:creationId xmlns:a16="http://schemas.microsoft.com/office/drawing/2014/main" id="{C7470B93-18E4-D743-9CAA-9BCA7A54BE89}"/>
                </a:ext>
              </a:extLst>
            </p:cNvPr>
            <p:cNvSpPr/>
            <p:nvPr/>
          </p:nvSpPr>
          <p:spPr>
            <a:xfrm>
              <a:off x="2245270" y="1405467"/>
              <a:ext cx="802729" cy="2015066"/>
            </a:xfrm>
            <a:prstGeom prst="roundRect">
              <a:avLst>
                <a:gd name="adj" fmla="val 9125"/>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Tree>
    <p:extLst>
      <p:ext uri="{BB962C8B-B14F-4D97-AF65-F5344CB8AC3E}">
        <p14:creationId xmlns:p14="http://schemas.microsoft.com/office/powerpoint/2010/main" val="128144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578959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dissimilarity matrix (in more detail)</a:t>
            </a:r>
          </a:p>
        </p:txBody>
      </p:sp>
      <p:sp>
        <p:nvSpPr>
          <p:cNvPr id="6" name="직사각형 5">
            <a:extLst>
              <a:ext uri="{FF2B5EF4-FFF2-40B4-BE49-F238E27FC236}">
                <a16:creationId xmlns:a16="http://schemas.microsoft.com/office/drawing/2014/main" id="{5389F14F-F48D-384F-A485-70BC78ECC4EF}"/>
              </a:ext>
            </a:extLst>
          </p:cNvPr>
          <p:cNvSpPr/>
          <p:nvPr/>
        </p:nvSpPr>
        <p:spPr>
          <a:xfrm>
            <a:off x="6809014" y="4835111"/>
            <a:ext cx="2334987"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pic>
        <p:nvPicPr>
          <p:cNvPr id="2" name="그림 1">
            <a:extLst>
              <a:ext uri="{FF2B5EF4-FFF2-40B4-BE49-F238E27FC236}">
                <a16:creationId xmlns:a16="http://schemas.microsoft.com/office/drawing/2014/main" id="{DA8DE1F6-E2F3-9F4F-A557-F1543D67D4C2}"/>
              </a:ext>
            </a:extLst>
          </p:cNvPr>
          <p:cNvPicPr>
            <a:picLocks noChangeAspect="1"/>
          </p:cNvPicPr>
          <p:nvPr/>
        </p:nvPicPr>
        <p:blipFill>
          <a:blip r:embed="rId2"/>
          <a:stretch>
            <a:fillRect/>
          </a:stretch>
        </p:blipFill>
        <p:spPr>
          <a:xfrm>
            <a:off x="2236067" y="708563"/>
            <a:ext cx="6433070" cy="4013967"/>
          </a:xfrm>
          <a:prstGeom prst="rect">
            <a:avLst/>
          </a:prstGeom>
        </p:spPr>
      </p:pic>
      <p:sp>
        <p:nvSpPr>
          <p:cNvPr id="7" name="TextBox 6">
            <a:extLst>
              <a:ext uri="{FF2B5EF4-FFF2-40B4-BE49-F238E27FC236}">
                <a16:creationId xmlns:a16="http://schemas.microsoft.com/office/drawing/2014/main" id="{3F9011B9-59A3-9847-914E-DBCE5298D86F}"/>
              </a:ext>
            </a:extLst>
          </p:cNvPr>
          <p:cNvSpPr txBox="1"/>
          <p:nvPr/>
        </p:nvSpPr>
        <p:spPr>
          <a:xfrm>
            <a:off x="561570" y="1188128"/>
            <a:ext cx="3348994" cy="469359"/>
          </a:xfrm>
          <a:prstGeom prst="rect">
            <a:avLst/>
          </a:prstGeom>
          <a:noFill/>
        </p:spPr>
        <p:txBody>
          <a:bodyPr wrap="none" rtlCol="0">
            <a:spAutoFit/>
          </a:bodyPr>
          <a:lstStyle/>
          <a:p>
            <a:r>
              <a:rPr kumimoji="1" lang="en-US" altLang="ko-KR" dirty="0">
                <a:latin typeface="PT Sans" panose="020B0503020203020204" pitchFamily="34" charset="0"/>
              </a:rPr>
              <a:t>Other types of distance metric can be used</a:t>
            </a:r>
            <a:br>
              <a:rPr kumimoji="1" lang="en-US" altLang="ko-KR" dirty="0">
                <a:latin typeface="PT Sans" panose="020B0503020203020204" pitchFamily="34" charset="0"/>
              </a:rPr>
            </a:br>
            <a:r>
              <a:rPr kumimoji="1" lang="en-US" altLang="ko-KR" sz="1100" dirty="0">
                <a:latin typeface="PT Sans" panose="020B0503020203020204" pitchFamily="34" charset="0"/>
              </a:rPr>
              <a:t>(e.g., cosine, Euclidean, classification accuracy, etc.)</a:t>
            </a:r>
          </a:p>
        </p:txBody>
      </p:sp>
      <p:sp>
        <p:nvSpPr>
          <p:cNvPr id="8" name="직사각형 7">
            <a:extLst>
              <a:ext uri="{FF2B5EF4-FFF2-40B4-BE49-F238E27FC236}">
                <a16:creationId xmlns:a16="http://schemas.microsoft.com/office/drawing/2014/main" id="{50A0D1AA-01E2-B14D-B333-8839A22F6722}"/>
              </a:ext>
            </a:extLst>
          </p:cNvPr>
          <p:cNvSpPr/>
          <p:nvPr/>
        </p:nvSpPr>
        <p:spPr>
          <a:xfrm>
            <a:off x="5053693" y="2541734"/>
            <a:ext cx="4016828" cy="2180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247437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053272"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geometry</a:t>
            </a:r>
          </a:p>
        </p:txBody>
      </p:sp>
      <p:pic>
        <p:nvPicPr>
          <p:cNvPr id="5" name="그림 4">
            <a:extLst>
              <a:ext uri="{FF2B5EF4-FFF2-40B4-BE49-F238E27FC236}">
                <a16:creationId xmlns:a16="http://schemas.microsoft.com/office/drawing/2014/main" id="{8741C42C-CF3E-E14A-BDFB-8A78351A0A59}"/>
              </a:ext>
            </a:extLst>
          </p:cNvPr>
          <p:cNvPicPr>
            <a:picLocks noChangeAspect="1"/>
          </p:cNvPicPr>
          <p:nvPr/>
        </p:nvPicPr>
        <p:blipFill>
          <a:blip r:embed="rId2"/>
          <a:stretch>
            <a:fillRect/>
          </a:stretch>
        </p:blipFill>
        <p:spPr>
          <a:xfrm>
            <a:off x="501953" y="829783"/>
            <a:ext cx="4933647" cy="4178772"/>
          </a:xfrm>
          <a:prstGeom prst="rect">
            <a:avLst/>
          </a:prstGeom>
        </p:spPr>
      </p:pic>
      <p:sp>
        <p:nvSpPr>
          <p:cNvPr id="8" name="TextBox 7">
            <a:extLst>
              <a:ext uri="{FF2B5EF4-FFF2-40B4-BE49-F238E27FC236}">
                <a16:creationId xmlns:a16="http://schemas.microsoft.com/office/drawing/2014/main" id="{0BAF1B1C-8C8D-1E4C-BD14-E82891BFC00A}"/>
              </a:ext>
            </a:extLst>
          </p:cNvPr>
          <p:cNvSpPr txBox="1"/>
          <p:nvPr/>
        </p:nvSpPr>
        <p:spPr>
          <a:xfrm>
            <a:off x="6187283" y="1586062"/>
            <a:ext cx="2259978" cy="307777"/>
          </a:xfrm>
          <a:prstGeom prst="rect">
            <a:avLst/>
          </a:prstGeom>
          <a:noFill/>
        </p:spPr>
        <p:txBody>
          <a:bodyPr wrap="none" rtlCol="0">
            <a:spAutoFit/>
          </a:bodyPr>
          <a:lstStyle/>
          <a:p>
            <a:r>
              <a:rPr kumimoji="1" lang="en-US" altLang="ko-KR" sz="1400" dirty="0">
                <a:latin typeface="PT Sans" panose="020B0503020203020204" pitchFamily="34" charset="0"/>
              </a:rPr>
              <a:t>Representational geometry</a:t>
            </a:r>
            <a:endParaRPr kumimoji="1" lang="en-US" altLang="ko-KR" sz="1200" dirty="0">
              <a:latin typeface="PT Sans" panose="020B0503020203020204" pitchFamily="34" charset="0"/>
            </a:endParaRPr>
          </a:p>
        </p:txBody>
      </p:sp>
      <p:sp>
        <p:nvSpPr>
          <p:cNvPr id="9" name="TextBox 8">
            <a:extLst>
              <a:ext uri="{FF2B5EF4-FFF2-40B4-BE49-F238E27FC236}">
                <a16:creationId xmlns:a16="http://schemas.microsoft.com/office/drawing/2014/main" id="{301EB1B0-9F77-1649-AC37-B2B2D9AEF11B}"/>
              </a:ext>
            </a:extLst>
          </p:cNvPr>
          <p:cNvSpPr txBox="1"/>
          <p:nvPr/>
        </p:nvSpPr>
        <p:spPr>
          <a:xfrm>
            <a:off x="5850481" y="3257357"/>
            <a:ext cx="3013389" cy="307777"/>
          </a:xfrm>
          <a:prstGeom prst="rect">
            <a:avLst/>
          </a:prstGeom>
          <a:noFill/>
        </p:spPr>
        <p:txBody>
          <a:bodyPr wrap="none" rtlCol="0">
            <a:spAutoFit/>
          </a:bodyPr>
          <a:lstStyle/>
          <a:p>
            <a:r>
              <a:rPr kumimoji="1" lang="en-US" altLang="ko-KR" sz="1400" dirty="0">
                <a:latin typeface="PT Sans" panose="020B0503020203020204" pitchFamily="34" charset="0"/>
              </a:rPr>
              <a:t>Representational dissimilarity matrix</a:t>
            </a:r>
            <a:endParaRPr kumimoji="1" lang="en-US" altLang="ko-KR" sz="1200" dirty="0">
              <a:latin typeface="PT Sans" panose="020B0503020203020204" pitchFamily="34" charset="0"/>
            </a:endParaRPr>
          </a:p>
        </p:txBody>
      </p:sp>
      <p:cxnSp>
        <p:nvCxnSpPr>
          <p:cNvPr id="11" name="직선 화살표 연결선 10">
            <a:extLst>
              <a:ext uri="{FF2B5EF4-FFF2-40B4-BE49-F238E27FC236}">
                <a16:creationId xmlns:a16="http://schemas.microsoft.com/office/drawing/2014/main" id="{EE2B56B7-396F-8A4C-A7F1-23A48E1D216B}"/>
              </a:ext>
            </a:extLst>
          </p:cNvPr>
          <p:cNvCxnSpPr/>
          <p:nvPr/>
        </p:nvCxnSpPr>
        <p:spPr>
          <a:xfrm>
            <a:off x="7281333" y="2042583"/>
            <a:ext cx="0" cy="1058333"/>
          </a:xfrm>
          <a:prstGeom prst="straightConnector1">
            <a:avLst/>
          </a:prstGeom>
          <a:ln>
            <a:solidFill>
              <a:schemeClr val="tx1">
                <a:lumMod val="65000"/>
                <a:lumOff val="3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67D088DF-7936-9F47-9CC2-98443AB8E7CD}"/>
              </a:ext>
            </a:extLst>
          </p:cNvPr>
          <p:cNvSpPr/>
          <p:nvPr/>
        </p:nvSpPr>
        <p:spPr>
          <a:xfrm>
            <a:off x="7281333" y="4775845"/>
            <a:ext cx="18626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2013, </a:t>
            </a:r>
            <a:r>
              <a:rPr lang="en-US" altLang="ko-KR" sz="900" i="1" dirty="0">
                <a:latin typeface="Helvetica" pitchFamily="2" charset="0"/>
              </a:rPr>
              <a:t>TICS</a:t>
            </a:r>
          </a:p>
        </p:txBody>
      </p:sp>
      <p:sp>
        <p:nvSpPr>
          <p:cNvPr id="10" name="직사각형 9">
            <a:extLst>
              <a:ext uri="{FF2B5EF4-FFF2-40B4-BE49-F238E27FC236}">
                <a16:creationId xmlns:a16="http://schemas.microsoft.com/office/drawing/2014/main" id="{1504B635-2348-544E-922C-9EF9789D8E3B}"/>
              </a:ext>
            </a:extLst>
          </p:cNvPr>
          <p:cNvSpPr/>
          <p:nvPr/>
        </p:nvSpPr>
        <p:spPr>
          <a:xfrm>
            <a:off x="463872" y="679242"/>
            <a:ext cx="8399995" cy="2032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40656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578959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dissimilarity matrix (in more detail)</a:t>
            </a:r>
          </a:p>
        </p:txBody>
      </p:sp>
      <p:pic>
        <p:nvPicPr>
          <p:cNvPr id="2" name="그림 1">
            <a:extLst>
              <a:ext uri="{FF2B5EF4-FFF2-40B4-BE49-F238E27FC236}">
                <a16:creationId xmlns:a16="http://schemas.microsoft.com/office/drawing/2014/main" id="{0E4E76BD-0C77-6843-92F2-ECCBFF860A4C}"/>
              </a:ext>
            </a:extLst>
          </p:cNvPr>
          <p:cNvPicPr>
            <a:picLocks noChangeAspect="1"/>
          </p:cNvPicPr>
          <p:nvPr/>
        </p:nvPicPr>
        <p:blipFill>
          <a:blip r:embed="rId2"/>
          <a:stretch>
            <a:fillRect/>
          </a:stretch>
        </p:blipFill>
        <p:spPr>
          <a:xfrm>
            <a:off x="480457" y="871952"/>
            <a:ext cx="4679515" cy="3958167"/>
          </a:xfrm>
          <a:prstGeom prst="rect">
            <a:avLst/>
          </a:prstGeom>
        </p:spPr>
      </p:pic>
      <p:sp>
        <p:nvSpPr>
          <p:cNvPr id="10" name="TextBox 9">
            <a:extLst>
              <a:ext uri="{FF2B5EF4-FFF2-40B4-BE49-F238E27FC236}">
                <a16:creationId xmlns:a16="http://schemas.microsoft.com/office/drawing/2014/main" id="{AAC8F2AA-D36F-B246-9FEA-342DEB2D56EC}"/>
              </a:ext>
            </a:extLst>
          </p:cNvPr>
          <p:cNvSpPr txBox="1"/>
          <p:nvPr/>
        </p:nvSpPr>
        <p:spPr>
          <a:xfrm>
            <a:off x="5431374" y="2112371"/>
            <a:ext cx="3712626" cy="738664"/>
          </a:xfrm>
          <a:prstGeom prst="rect">
            <a:avLst/>
          </a:prstGeom>
          <a:noFill/>
        </p:spPr>
        <p:txBody>
          <a:bodyPr wrap="square" rtlCol="0">
            <a:spAutoFit/>
          </a:bodyPr>
          <a:lstStyle/>
          <a:p>
            <a:r>
              <a:rPr kumimoji="1" lang="en-US" altLang="ko-KR" sz="1400" dirty="0">
                <a:latin typeface="PT Sans" panose="020B0503020203020204" pitchFamily="34" charset="0"/>
              </a:rPr>
              <a:t>Different representational geometry</a:t>
            </a:r>
          </a:p>
          <a:p>
            <a:r>
              <a:rPr kumimoji="1" lang="en-US" altLang="ko-KR" sz="1400" dirty="0">
                <a:latin typeface="PT Sans" panose="020B0503020203020204" pitchFamily="34" charset="0"/>
              </a:rPr>
              <a:t>From different representational dissimilarity patterns of different brain regions</a:t>
            </a:r>
          </a:p>
        </p:txBody>
      </p:sp>
      <p:sp>
        <p:nvSpPr>
          <p:cNvPr id="12" name="직사각형 11">
            <a:extLst>
              <a:ext uri="{FF2B5EF4-FFF2-40B4-BE49-F238E27FC236}">
                <a16:creationId xmlns:a16="http://schemas.microsoft.com/office/drawing/2014/main" id="{FAD98731-2E8E-7A46-9853-0D63CAF36A44}"/>
              </a:ext>
            </a:extLst>
          </p:cNvPr>
          <p:cNvSpPr/>
          <p:nvPr/>
        </p:nvSpPr>
        <p:spPr>
          <a:xfrm>
            <a:off x="6671733" y="4830119"/>
            <a:ext cx="26754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2008, </a:t>
            </a:r>
            <a:r>
              <a:rPr lang="en-US" altLang="ko-KR" sz="900" i="1" dirty="0">
                <a:latin typeface="Helvetica" pitchFamily="2" charset="0"/>
              </a:rPr>
              <a:t>Front Sys </a:t>
            </a:r>
            <a:r>
              <a:rPr lang="en-US" altLang="ko-KR" sz="900" i="1" dirty="0" err="1">
                <a:latin typeface="Helvetica" pitchFamily="2" charset="0"/>
              </a:rPr>
              <a:t>Neurosci</a:t>
            </a:r>
            <a:endParaRPr lang="en-US" altLang="ko-KR" sz="900" i="1" dirty="0">
              <a:latin typeface="Helvetica" pitchFamily="2" charset="0"/>
            </a:endParaRPr>
          </a:p>
        </p:txBody>
      </p:sp>
    </p:spTree>
    <p:extLst>
      <p:ext uri="{BB962C8B-B14F-4D97-AF65-F5344CB8AC3E}">
        <p14:creationId xmlns:p14="http://schemas.microsoft.com/office/powerpoint/2010/main" val="426388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6656246"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Basic idea: You can compare any models/systems using RDM!</a:t>
            </a:r>
          </a:p>
        </p:txBody>
      </p:sp>
      <p:pic>
        <p:nvPicPr>
          <p:cNvPr id="5" name="그림 4">
            <a:extLst>
              <a:ext uri="{FF2B5EF4-FFF2-40B4-BE49-F238E27FC236}">
                <a16:creationId xmlns:a16="http://schemas.microsoft.com/office/drawing/2014/main" id="{58CC98B3-95D0-9D46-90D5-8576197C2EC9}"/>
              </a:ext>
            </a:extLst>
          </p:cNvPr>
          <p:cNvPicPr>
            <a:picLocks noChangeAspect="1"/>
          </p:cNvPicPr>
          <p:nvPr/>
        </p:nvPicPr>
        <p:blipFill>
          <a:blip r:embed="rId2"/>
          <a:stretch>
            <a:fillRect/>
          </a:stretch>
        </p:blipFill>
        <p:spPr>
          <a:xfrm>
            <a:off x="2345535" y="752638"/>
            <a:ext cx="4371594" cy="4077481"/>
          </a:xfrm>
          <a:prstGeom prst="rect">
            <a:avLst/>
          </a:prstGeom>
        </p:spPr>
      </p:pic>
      <p:sp>
        <p:nvSpPr>
          <p:cNvPr id="8" name="직사각형 7">
            <a:extLst>
              <a:ext uri="{FF2B5EF4-FFF2-40B4-BE49-F238E27FC236}">
                <a16:creationId xmlns:a16="http://schemas.microsoft.com/office/drawing/2014/main" id="{87212F30-4B38-B24F-8987-331357B8CB54}"/>
              </a:ext>
            </a:extLst>
          </p:cNvPr>
          <p:cNvSpPr/>
          <p:nvPr/>
        </p:nvSpPr>
        <p:spPr>
          <a:xfrm>
            <a:off x="6671733" y="4830119"/>
            <a:ext cx="26754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2008, </a:t>
            </a:r>
            <a:r>
              <a:rPr lang="en-US" altLang="ko-KR" sz="900" i="1" dirty="0">
                <a:latin typeface="Helvetica" pitchFamily="2" charset="0"/>
              </a:rPr>
              <a:t>Front Sys </a:t>
            </a:r>
            <a:r>
              <a:rPr lang="en-US" altLang="ko-KR" sz="900" i="1" dirty="0" err="1">
                <a:latin typeface="Helvetica" pitchFamily="2" charset="0"/>
              </a:rPr>
              <a:t>Neurosci</a:t>
            </a:r>
            <a:endParaRPr lang="en-US" altLang="ko-KR" sz="900" i="1" dirty="0">
              <a:latin typeface="Helvetica" pitchFamily="2" charset="0"/>
            </a:endParaRPr>
          </a:p>
        </p:txBody>
      </p:sp>
    </p:spTree>
    <p:extLst>
      <p:ext uri="{BB962C8B-B14F-4D97-AF65-F5344CB8AC3E}">
        <p14:creationId xmlns:p14="http://schemas.microsoft.com/office/powerpoint/2010/main" val="235595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B1C9617-770D-5F45-96D8-B203943AB535}"/>
              </a:ext>
            </a:extLst>
          </p:cNvPr>
          <p:cNvSpPr/>
          <p:nvPr/>
        </p:nvSpPr>
        <p:spPr>
          <a:xfrm>
            <a:off x="60883" y="119270"/>
            <a:ext cx="1477905" cy="400110"/>
          </a:xfrm>
          <a:prstGeom prst="rect">
            <a:avLst/>
          </a:prstGeom>
        </p:spPr>
        <p:txBody>
          <a:bodyPr wrap="none">
            <a:spAutoFit/>
          </a:bodyPr>
          <a:lstStyle/>
          <a:p>
            <a:r>
              <a:rPr lang="en-US" altLang="ko-KR" sz="2000" dirty="0">
                <a:solidFill>
                  <a:schemeClr val="tx1">
                    <a:lumMod val="65000"/>
                    <a:lumOff val="35000"/>
                  </a:schemeClr>
                </a:solidFill>
                <a:latin typeface="PT Sans Narrow" charset="-52"/>
                <a:ea typeface="PT Sans Narrow" charset="-52"/>
                <a:cs typeface="PT Sans Narrow" charset="-52"/>
              </a:rPr>
              <a:t>Key references</a:t>
            </a:r>
          </a:p>
        </p:txBody>
      </p:sp>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46350E9B-6537-1B47-A1BB-06702335D14C}"/>
              </a:ext>
            </a:extLst>
          </p:cNvPr>
          <p:cNvGrpSpPr/>
          <p:nvPr/>
        </p:nvGrpSpPr>
        <p:grpSpPr>
          <a:xfrm>
            <a:off x="410379" y="605338"/>
            <a:ext cx="7989376" cy="1639113"/>
            <a:chOff x="312407" y="691656"/>
            <a:chExt cx="7989376" cy="1639113"/>
          </a:xfrm>
        </p:grpSpPr>
        <p:pic>
          <p:nvPicPr>
            <p:cNvPr id="4" name="그림 3">
              <a:extLst>
                <a:ext uri="{FF2B5EF4-FFF2-40B4-BE49-F238E27FC236}">
                  <a16:creationId xmlns:a16="http://schemas.microsoft.com/office/drawing/2014/main" id="{BF441874-B3EF-044B-9683-4879939E25A2}"/>
                </a:ext>
              </a:extLst>
            </p:cNvPr>
            <p:cNvPicPr>
              <a:picLocks noChangeAspect="1"/>
            </p:cNvPicPr>
            <p:nvPr/>
          </p:nvPicPr>
          <p:blipFill>
            <a:blip r:embed="rId2"/>
            <a:stretch>
              <a:fillRect/>
            </a:stretch>
          </p:blipFill>
          <p:spPr>
            <a:xfrm>
              <a:off x="312407" y="691656"/>
              <a:ext cx="5891796" cy="1639113"/>
            </a:xfrm>
            <a:prstGeom prst="rect">
              <a:avLst/>
            </a:prstGeom>
          </p:spPr>
        </p:pic>
        <p:sp>
          <p:nvSpPr>
            <p:cNvPr id="5" name="텍스트 상자 7">
              <a:extLst>
                <a:ext uri="{FF2B5EF4-FFF2-40B4-BE49-F238E27FC236}">
                  <a16:creationId xmlns:a16="http://schemas.microsoft.com/office/drawing/2014/main" id="{1049827B-C869-D649-B876-3593F74E5755}"/>
                </a:ext>
              </a:extLst>
            </p:cNvPr>
            <p:cNvSpPr txBox="1"/>
            <p:nvPr/>
          </p:nvSpPr>
          <p:spPr>
            <a:xfrm>
              <a:off x="6388759" y="1211797"/>
              <a:ext cx="1913024" cy="584775"/>
            </a:xfrm>
            <a:prstGeom prst="rect">
              <a:avLst/>
            </a:prstGeom>
            <a:noFill/>
          </p:spPr>
          <p:txBody>
            <a:bodyPr wrap="none" rtlCol="0">
              <a:spAutoFit/>
            </a:bodyPr>
            <a:lstStyle/>
            <a:p>
              <a:pPr marL="138113" indent="-138113">
                <a:buFont typeface="Arial" panose="020B0604020202020204" pitchFamily="34" charset="0"/>
                <a:buChar char="•"/>
              </a:pPr>
              <a:r>
                <a:rPr kumimoji="1" lang="en-US" altLang="ko-KR" sz="1600" dirty="0">
                  <a:latin typeface="PT Sans Narrow" charset="-52"/>
                  <a:ea typeface="PT Sans Narrow" charset="-52"/>
                  <a:cs typeface="PT Sans Narrow" charset="-52"/>
                </a:rPr>
                <a:t>the original RSA paper</a:t>
              </a:r>
            </a:p>
            <a:p>
              <a:pPr marL="138113" indent="-138113">
                <a:buFont typeface="Arial" panose="020B0604020202020204" pitchFamily="34" charset="0"/>
                <a:buChar char="•"/>
              </a:pPr>
              <a:r>
                <a:rPr kumimoji="1" lang="en-US" altLang="ko-KR" sz="1600" dirty="0">
                  <a:latin typeface="PT Sans Narrow" charset="-52"/>
                  <a:ea typeface="PT Sans Narrow" charset="-52"/>
                  <a:cs typeface="PT Sans Narrow" charset="-52"/>
                </a:rPr>
                <a:t>Cited by 1293</a:t>
              </a:r>
              <a:endParaRPr kumimoji="1" lang="ko-KR" altLang="en-US" sz="1600" dirty="0">
                <a:latin typeface="PT Sans Narrow" charset="-52"/>
                <a:ea typeface="PT Sans Narrow" charset="-52"/>
                <a:cs typeface="PT Sans Narrow" charset="-52"/>
              </a:endParaRPr>
            </a:p>
          </p:txBody>
        </p:sp>
      </p:grpSp>
      <p:pic>
        <p:nvPicPr>
          <p:cNvPr id="6" name="그림 5">
            <a:extLst>
              <a:ext uri="{FF2B5EF4-FFF2-40B4-BE49-F238E27FC236}">
                <a16:creationId xmlns:a16="http://schemas.microsoft.com/office/drawing/2014/main" id="{A0940E90-9164-0B4A-9D4E-7643E6CE83B8}"/>
              </a:ext>
            </a:extLst>
          </p:cNvPr>
          <p:cNvPicPr>
            <a:picLocks noChangeAspect="1"/>
          </p:cNvPicPr>
          <p:nvPr/>
        </p:nvPicPr>
        <p:blipFill>
          <a:blip r:embed="rId3"/>
          <a:stretch>
            <a:fillRect/>
          </a:stretch>
        </p:blipFill>
        <p:spPr>
          <a:xfrm>
            <a:off x="134035" y="2398045"/>
            <a:ext cx="4871736" cy="1179377"/>
          </a:xfrm>
          <a:prstGeom prst="rect">
            <a:avLst/>
          </a:prstGeom>
        </p:spPr>
      </p:pic>
      <p:grpSp>
        <p:nvGrpSpPr>
          <p:cNvPr id="9" name="그룹 8">
            <a:extLst>
              <a:ext uri="{FF2B5EF4-FFF2-40B4-BE49-F238E27FC236}">
                <a16:creationId xmlns:a16="http://schemas.microsoft.com/office/drawing/2014/main" id="{4137D42F-6FFD-7548-941B-4A19CDE072B5}"/>
              </a:ext>
            </a:extLst>
          </p:cNvPr>
          <p:cNvGrpSpPr/>
          <p:nvPr/>
        </p:nvGrpSpPr>
        <p:grpSpPr>
          <a:xfrm>
            <a:off x="5389792" y="2536703"/>
            <a:ext cx="3257831" cy="2218549"/>
            <a:chOff x="5495949" y="2831130"/>
            <a:chExt cx="3257831" cy="2218549"/>
          </a:xfrm>
        </p:grpSpPr>
        <p:pic>
          <p:nvPicPr>
            <p:cNvPr id="7" name="그림 6">
              <a:extLst>
                <a:ext uri="{FF2B5EF4-FFF2-40B4-BE49-F238E27FC236}">
                  <a16:creationId xmlns:a16="http://schemas.microsoft.com/office/drawing/2014/main" id="{FD614E27-043B-0243-8B88-F40F62D91F96}"/>
                </a:ext>
              </a:extLst>
            </p:cNvPr>
            <p:cNvPicPr>
              <a:picLocks noChangeAspect="1"/>
            </p:cNvPicPr>
            <p:nvPr/>
          </p:nvPicPr>
          <p:blipFill>
            <a:blip r:embed="rId4"/>
            <a:stretch>
              <a:fillRect/>
            </a:stretch>
          </p:blipFill>
          <p:spPr>
            <a:xfrm>
              <a:off x="5495949" y="2831130"/>
              <a:ext cx="3094030" cy="2081438"/>
            </a:xfrm>
            <a:prstGeom prst="rect">
              <a:avLst/>
            </a:prstGeom>
          </p:spPr>
        </p:pic>
        <p:pic>
          <p:nvPicPr>
            <p:cNvPr id="8" name="그림 7">
              <a:extLst>
                <a:ext uri="{FF2B5EF4-FFF2-40B4-BE49-F238E27FC236}">
                  <a16:creationId xmlns:a16="http://schemas.microsoft.com/office/drawing/2014/main" id="{0F1B715F-FEA8-C942-861A-FA21B12A92AC}"/>
                </a:ext>
              </a:extLst>
            </p:cNvPr>
            <p:cNvPicPr>
              <a:picLocks noChangeAspect="1"/>
            </p:cNvPicPr>
            <p:nvPr/>
          </p:nvPicPr>
          <p:blipFill>
            <a:blip r:embed="rId5"/>
            <a:stretch>
              <a:fillRect/>
            </a:stretch>
          </p:blipFill>
          <p:spPr>
            <a:xfrm>
              <a:off x="6757261" y="4837451"/>
              <a:ext cx="1996519" cy="212228"/>
            </a:xfrm>
            <a:prstGeom prst="rect">
              <a:avLst/>
            </a:prstGeom>
          </p:spPr>
        </p:pic>
      </p:grpSp>
      <p:pic>
        <p:nvPicPr>
          <p:cNvPr id="11" name="그림 10">
            <a:extLst>
              <a:ext uri="{FF2B5EF4-FFF2-40B4-BE49-F238E27FC236}">
                <a16:creationId xmlns:a16="http://schemas.microsoft.com/office/drawing/2014/main" id="{BC11CA42-B977-A143-BEB9-E585B5C79465}"/>
              </a:ext>
            </a:extLst>
          </p:cNvPr>
          <p:cNvPicPr>
            <a:picLocks noChangeAspect="1"/>
          </p:cNvPicPr>
          <p:nvPr/>
        </p:nvPicPr>
        <p:blipFill>
          <a:blip r:embed="rId6"/>
          <a:stretch>
            <a:fillRect/>
          </a:stretch>
        </p:blipFill>
        <p:spPr>
          <a:xfrm>
            <a:off x="696999" y="3771436"/>
            <a:ext cx="3581087" cy="1372064"/>
          </a:xfrm>
          <a:prstGeom prst="rect">
            <a:avLst/>
          </a:prstGeom>
        </p:spPr>
      </p:pic>
    </p:spTree>
    <p:extLst>
      <p:ext uri="{BB962C8B-B14F-4D97-AF65-F5344CB8AC3E}">
        <p14:creationId xmlns:p14="http://schemas.microsoft.com/office/powerpoint/2010/main" val="403100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5520294"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Three steps of representational similarity analysis</a:t>
            </a:r>
          </a:p>
        </p:txBody>
      </p:sp>
      <p:sp>
        <p:nvSpPr>
          <p:cNvPr id="6" name="직사각형 5">
            <a:extLst>
              <a:ext uri="{FF2B5EF4-FFF2-40B4-BE49-F238E27FC236}">
                <a16:creationId xmlns:a16="http://schemas.microsoft.com/office/drawing/2014/main" id="{5389F14F-F48D-384F-A485-70BC78ECC4EF}"/>
              </a:ext>
            </a:extLst>
          </p:cNvPr>
          <p:cNvSpPr/>
          <p:nvPr/>
        </p:nvSpPr>
        <p:spPr>
          <a:xfrm>
            <a:off x="7281333" y="4835111"/>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sp>
        <p:nvSpPr>
          <p:cNvPr id="8" name="직사각형 7">
            <a:extLst>
              <a:ext uri="{FF2B5EF4-FFF2-40B4-BE49-F238E27FC236}">
                <a16:creationId xmlns:a16="http://schemas.microsoft.com/office/drawing/2014/main" id="{7A6E9891-76CD-DD47-A76D-C86820151675}"/>
              </a:ext>
            </a:extLst>
          </p:cNvPr>
          <p:cNvSpPr/>
          <p:nvPr/>
        </p:nvSpPr>
        <p:spPr>
          <a:xfrm>
            <a:off x="2634610" y="1520396"/>
            <a:ext cx="3874779" cy="1499000"/>
          </a:xfrm>
          <a:prstGeom prst="rect">
            <a:avLst/>
          </a:prstGeom>
        </p:spPr>
        <p:txBody>
          <a:bodyPr wrap="none">
            <a:spAutoFit/>
          </a:bodyPr>
          <a:lstStyle/>
          <a:p>
            <a:pPr>
              <a:lnSpc>
                <a:spcPct val="200000"/>
              </a:lnSpc>
            </a:pPr>
            <a:r>
              <a:rPr lang="en-US" altLang="ko-KR" sz="1600" dirty="0">
                <a:latin typeface="PT Sans" panose="020B0503020203020204" pitchFamily="34" charset="0"/>
              </a:rPr>
              <a:t>Step 1: Computing and visualizing RDMs </a:t>
            </a:r>
          </a:p>
          <a:p>
            <a:pPr>
              <a:lnSpc>
                <a:spcPct val="200000"/>
              </a:lnSpc>
            </a:pPr>
            <a:r>
              <a:rPr lang="en-US" altLang="ko-KR" sz="1600" dirty="0">
                <a:latin typeface="PT Sans" panose="020B0503020203020204" pitchFamily="34" charset="0"/>
              </a:rPr>
              <a:t>Step 2: Comparing brain and model RDMs </a:t>
            </a:r>
          </a:p>
          <a:p>
            <a:pPr>
              <a:lnSpc>
                <a:spcPct val="200000"/>
              </a:lnSpc>
            </a:pPr>
            <a:r>
              <a:rPr lang="en-US" altLang="ko-KR" sz="1600" dirty="0">
                <a:latin typeface="PT Sans" panose="020B0503020203020204" pitchFamily="34" charset="0"/>
              </a:rPr>
              <a:t>Step 3: Statistical inference </a:t>
            </a:r>
          </a:p>
        </p:txBody>
      </p:sp>
    </p:spTree>
    <p:extLst>
      <p:ext uri="{BB962C8B-B14F-4D97-AF65-F5344CB8AC3E}">
        <p14:creationId xmlns:p14="http://schemas.microsoft.com/office/powerpoint/2010/main" val="413359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546437"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1: Computing and visualizing RDMs </a:t>
            </a:r>
          </a:p>
        </p:txBody>
      </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pic>
        <p:nvPicPr>
          <p:cNvPr id="2" name="그림 1">
            <a:extLst>
              <a:ext uri="{FF2B5EF4-FFF2-40B4-BE49-F238E27FC236}">
                <a16:creationId xmlns:a16="http://schemas.microsoft.com/office/drawing/2014/main" id="{2F7D216F-A905-6F42-9123-AC680E57F0A8}"/>
              </a:ext>
            </a:extLst>
          </p:cNvPr>
          <p:cNvPicPr>
            <a:picLocks noChangeAspect="1"/>
          </p:cNvPicPr>
          <p:nvPr/>
        </p:nvPicPr>
        <p:blipFill>
          <a:blip r:embed="rId2"/>
          <a:stretch>
            <a:fillRect/>
          </a:stretch>
        </p:blipFill>
        <p:spPr>
          <a:xfrm>
            <a:off x="123779" y="1270313"/>
            <a:ext cx="4546438" cy="1892097"/>
          </a:xfrm>
          <a:prstGeom prst="rect">
            <a:avLst/>
          </a:prstGeom>
        </p:spPr>
      </p:pic>
      <p:grpSp>
        <p:nvGrpSpPr>
          <p:cNvPr id="11" name="그룹 10">
            <a:extLst>
              <a:ext uri="{FF2B5EF4-FFF2-40B4-BE49-F238E27FC236}">
                <a16:creationId xmlns:a16="http://schemas.microsoft.com/office/drawing/2014/main" id="{33C222E2-21D5-D64B-B9D7-C8B2DF0B21C1}"/>
              </a:ext>
            </a:extLst>
          </p:cNvPr>
          <p:cNvGrpSpPr/>
          <p:nvPr/>
        </p:nvGrpSpPr>
        <p:grpSpPr>
          <a:xfrm>
            <a:off x="5048163" y="134945"/>
            <a:ext cx="3912042" cy="4888757"/>
            <a:chOff x="5048163" y="134945"/>
            <a:chExt cx="3912042" cy="4888757"/>
          </a:xfrm>
        </p:grpSpPr>
        <p:pic>
          <p:nvPicPr>
            <p:cNvPr id="5" name="그림 4">
              <a:extLst>
                <a:ext uri="{FF2B5EF4-FFF2-40B4-BE49-F238E27FC236}">
                  <a16:creationId xmlns:a16="http://schemas.microsoft.com/office/drawing/2014/main" id="{BF7755C9-1E04-CB42-BDE9-E7FE3B26EE56}"/>
                </a:ext>
              </a:extLst>
            </p:cNvPr>
            <p:cNvPicPr>
              <a:picLocks noChangeAspect="1"/>
            </p:cNvPicPr>
            <p:nvPr/>
          </p:nvPicPr>
          <p:blipFill rotWithShape="1">
            <a:blip r:embed="rId3"/>
            <a:srcRect l="62099" r="1791"/>
            <a:stretch/>
          </p:blipFill>
          <p:spPr>
            <a:xfrm>
              <a:off x="6080107" y="134945"/>
              <a:ext cx="2880098" cy="4888757"/>
            </a:xfrm>
            <a:prstGeom prst="rect">
              <a:avLst/>
            </a:prstGeom>
          </p:spPr>
        </p:pic>
        <p:sp>
          <p:nvSpPr>
            <p:cNvPr id="7" name="직사각형 6">
              <a:extLst>
                <a:ext uri="{FF2B5EF4-FFF2-40B4-BE49-F238E27FC236}">
                  <a16:creationId xmlns:a16="http://schemas.microsoft.com/office/drawing/2014/main" id="{A14DF0E3-D974-8D43-B60C-EDA8AA6B91B7}"/>
                </a:ext>
              </a:extLst>
            </p:cNvPr>
            <p:cNvSpPr/>
            <p:nvPr/>
          </p:nvSpPr>
          <p:spPr>
            <a:xfrm>
              <a:off x="5271142" y="1049957"/>
              <a:ext cx="473206" cy="261610"/>
            </a:xfrm>
            <a:prstGeom prst="rect">
              <a:avLst/>
            </a:prstGeom>
          </p:spPr>
          <p:txBody>
            <a:bodyPr wrap="none">
              <a:spAutoFit/>
            </a:bodyPr>
            <a:lstStyle/>
            <a:p>
              <a:r>
                <a:rPr lang="en-US" altLang="ko-KR" sz="1100" dirty="0">
                  <a:latin typeface="PT Sans" panose="020B0503020203020204" pitchFamily="34" charset="0"/>
                </a:rPr>
                <a:t>RDM</a:t>
              </a:r>
              <a:endParaRPr lang="ko-KR" altLang="en-US" sz="1100" dirty="0"/>
            </a:p>
          </p:txBody>
        </p:sp>
        <p:sp>
          <p:nvSpPr>
            <p:cNvPr id="9" name="직사각형 8">
              <a:extLst>
                <a:ext uri="{FF2B5EF4-FFF2-40B4-BE49-F238E27FC236}">
                  <a16:creationId xmlns:a16="http://schemas.microsoft.com/office/drawing/2014/main" id="{E558A19D-1622-B740-8A0A-AA2A3D378B0F}"/>
                </a:ext>
              </a:extLst>
            </p:cNvPr>
            <p:cNvSpPr/>
            <p:nvPr/>
          </p:nvSpPr>
          <p:spPr>
            <a:xfrm>
              <a:off x="5048163" y="2063918"/>
              <a:ext cx="1392369" cy="1015663"/>
            </a:xfrm>
            <a:prstGeom prst="rect">
              <a:avLst/>
            </a:prstGeom>
          </p:spPr>
          <p:txBody>
            <a:bodyPr wrap="none">
              <a:spAutoFit/>
            </a:bodyPr>
            <a:lstStyle/>
            <a:p>
              <a:r>
                <a:rPr lang="en-US" altLang="ko-KR" sz="1200" dirty="0">
                  <a:latin typeface="PT Sans" panose="020B0503020203020204" pitchFamily="34" charset="0"/>
                </a:rPr>
                <a:t>Dimensionality</a:t>
              </a:r>
            </a:p>
            <a:p>
              <a:r>
                <a:rPr lang="en-US" altLang="ko-KR" sz="1200" dirty="0">
                  <a:latin typeface="PT Sans" panose="020B0503020203020204" pitchFamily="34" charset="0"/>
                </a:rPr>
                <a:t>Reduction method</a:t>
              </a:r>
            </a:p>
            <a:p>
              <a:r>
                <a:rPr lang="en-US" altLang="ko-KR" sz="1200" dirty="0">
                  <a:latin typeface="PT Sans" panose="020B0503020203020204" pitchFamily="34" charset="0"/>
                </a:rPr>
                <a:t>for visualization</a:t>
              </a:r>
            </a:p>
            <a:p>
              <a:r>
                <a:rPr lang="en-US" altLang="ko-KR" sz="1200" dirty="0">
                  <a:latin typeface="PT Sans" panose="020B0503020203020204" pitchFamily="34" charset="0"/>
                </a:rPr>
                <a:t>(MDS, t-SNE, </a:t>
              </a:r>
              <a:br>
                <a:rPr lang="en-US" altLang="ko-KR" sz="1200" dirty="0">
                  <a:latin typeface="PT Sans" panose="020B0503020203020204" pitchFamily="34" charset="0"/>
                </a:rPr>
              </a:br>
              <a:r>
                <a:rPr lang="en-US" altLang="ko-KR" sz="1200" dirty="0">
                  <a:latin typeface="PT Sans" panose="020B0503020203020204" pitchFamily="34" charset="0"/>
                </a:rPr>
                <a:t>PCA, UMAP, etc.)</a:t>
              </a:r>
            </a:p>
          </p:txBody>
        </p:sp>
        <p:sp>
          <p:nvSpPr>
            <p:cNvPr id="10" name="직사각형 9">
              <a:extLst>
                <a:ext uri="{FF2B5EF4-FFF2-40B4-BE49-F238E27FC236}">
                  <a16:creationId xmlns:a16="http://schemas.microsoft.com/office/drawing/2014/main" id="{D3E45D96-FBA5-C542-92E4-C5C30CEF7046}"/>
                </a:ext>
              </a:extLst>
            </p:cNvPr>
            <p:cNvSpPr/>
            <p:nvPr/>
          </p:nvSpPr>
          <p:spPr>
            <a:xfrm>
              <a:off x="5179583" y="4181662"/>
              <a:ext cx="859531" cy="276999"/>
            </a:xfrm>
            <a:prstGeom prst="rect">
              <a:avLst/>
            </a:prstGeom>
          </p:spPr>
          <p:txBody>
            <a:bodyPr wrap="none">
              <a:spAutoFit/>
            </a:bodyPr>
            <a:lstStyle/>
            <a:p>
              <a:r>
                <a:rPr lang="en-US" altLang="ko-KR" sz="1200" dirty="0">
                  <a:latin typeface="PT Sans" panose="020B0503020203020204" pitchFamily="34" charset="0"/>
                </a:rPr>
                <a:t>Clustering</a:t>
              </a:r>
            </a:p>
          </p:txBody>
        </p:sp>
      </p:grpSp>
      <p:sp>
        <p:nvSpPr>
          <p:cNvPr id="12" name="직사각형 11">
            <a:extLst>
              <a:ext uri="{FF2B5EF4-FFF2-40B4-BE49-F238E27FC236}">
                <a16:creationId xmlns:a16="http://schemas.microsoft.com/office/drawing/2014/main" id="{134953DF-7AFE-1B49-99FC-F93941A35C01}"/>
              </a:ext>
            </a:extLst>
          </p:cNvPr>
          <p:cNvSpPr/>
          <p:nvPr/>
        </p:nvSpPr>
        <p:spPr>
          <a:xfrm>
            <a:off x="5023182" y="212270"/>
            <a:ext cx="4016828" cy="1787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16087F96-5AEE-0F40-B2D0-21171FAFD853}"/>
              </a:ext>
            </a:extLst>
          </p:cNvPr>
          <p:cNvSpPr/>
          <p:nvPr/>
        </p:nvSpPr>
        <p:spPr>
          <a:xfrm>
            <a:off x="5048163" y="2000249"/>
            <a:ext cx="4016828" cy="1787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556352B9-F013-9643-8452-C92697F5DC9A}"/>
              </a:ext>
            </a:extLst>
          </p:cNvPr>
          <p:cNvSpPr/>
          <p:nvPr/>
        </p:nvSpPr>
        <p:spPr>
          <a:xfrm>
            <a:off x="5048163" y="3496829"/>
            <a:ext cx="2732401" cy="1511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75503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1C1E2FA9-4CFD-A54D-98E5-B75CD9D0DC94}"/>
              </a:ext>
            </a:extLst>
          </p:cNvPr>
          <p:cNvPicPr>
            <a:picLocks noChangeAspect="1"/>
          </p:cNvPicPr>
          <p:nvPr/>
        </p:nvPicPr>
        <p:blipFill>
          <a:blip r:embed="rId2"/>
          <a:stretch>
            <a:fillRect/>
          </a:stretch>
        </p:blipFill>
        <p:spPr>
          <a:xfrm>
            <a:off x="4493825" y="358009"/>
            <a:ext cx="3895815" cy="4692265"/>
          </a:xfrm>
          <a:prstGeom prst="rect">
            <a:avLst/>
          </a:prstGeom>
        </p:spPr>
      </p:pic>
      <p:sp>
        <p:nvSpPr>
          <p:cNvPr id="12" name="직사각형 11">
            <a:extLst>
              <a:ext uri="{FF2B5EF4-FFF2-40B4-BE49-F238E27FC236}">
                <a16:creationId xmlns:a16="http://schemas.microsoft.com/office/drawing/2014/main" id="{9C4B5838-DB8D-AC41-AD32-F9CDBA2B66E3}"/>
              </a:ext>
            </a:extLst>
          </p:cNvPr>
          <p:cNvSpPr/>
          <p:nvPr/>
        </p:nvSpPr>
        <p:spPr>
          <a:xfrm>
            <a:off x="554813" y="915762"/>
            <a:ext cx="1571905" cy="276999"/>
          </a:xfrm>
          <a:prstGeom prst="rect">
            <a:avLst/>
          </a:prstGeom>
        </p:spPr>
        <p:txBody>
          <a:bodyPr wrap="none">
            <a:spAutoFit/>
          </a:bodyPr>
          <a:lstStyle/>
          <a:p>
            <a:r>
              <a:rPr lang="en-US" altLang="ko-KR" sz="1200" dirty="0">
                <a:latin typeface="PT Sans" panose="020B0503020203020204" pitchFamily="34" charset="0"/>
              </a:rPr>
              <a:t>Real study examples:</a:t>
            </a:r>
          </a:p>
        </p:txBody>
      </p:sp>
      <p:sp>
        <p:nvSpPr>
          <p:cNvPr id="13" name="직사각형 12">
            <a:extLst>
              <a:ext uri="{FF2B5EF4-FFF2-40B4-BE49-F238E27FC236}">
                <a16:creationId xmlns:a16="http://schemas.microsoft.com/office/drawing/2014/main" id="{33E1C32A-8A8D-4F48-B967-314386FAA02C}"/>
              </a:ext>
            </a:extLst>
          </p:cNvPr>
          <p:cNvSpPr/>
          <p:nvPr/>
        </p:nvSpPr>
        <p:spPr>
          <a:xfrm>
            <a:off x="1816780" y="1494029"/>
            <a:ext cx="2595646" cy="769441"/>
          </a:xfrm>
          <a:prstGeom prst="rect">
            <a:avLst/>
          </a:prstGeom>
        </p:spPr>
        <p:txBody>
          <a:bodyPr wrap="none">
            <a:spAutoFit/>
          </a:bodyPr>
          <a:lstStyle/>
          <a:p>
            <a:pPr algn="r"/>
            <a:r>
              <a:rPr lang="en-US" altLang="ko-KR" sz="1100" dirty="0">
                <a:latin typeface="PT Sans" panose="020B0503020203020204" pitchFamily="34" charset="0"/>
              </a:rPr>
              <a:t>Dendrogram derived from </a:t>
            </a:r>
            <a:br>
              <a:rPr lang="en-US" altLang="ko-KR" sz="1100" dirty="0">
                <a:latin typeface="PT Sans" panose="020B0503020203020204" pitchFamily="34" charset="0"/>
              </a:rPr>
            </a:br>
            <a:r>
              <a:rPr lang="en-US" altLang="ko-KR" sz="1100" dirty="0">
                <a:latin typeface="PT Sans" panose="020B0503020203020204" pitchFamily="34" charset="0"/>
              </a:rPr>
              <a:t>multiple single-unit recording </a:t>
            </a:r>
            <a:br>
              <a:rPr lang="en-US" altLang="ko-KR" sz="1100" dirty="0">
                <a:latin typeface="PT Sans" panose="020B0503020203020204" pitchFamily="34" charset="0"/>
              </a:rPr>
            </a:br>
            <a:r>
              <a:rPr lang="en-US" altLang="ko-KR" sz="1100" dirty="0">
                <a:latin typeface="PT Sans" panose="020B0503020203020204" pitchFamily="34" charset="0"/>
              </a:rPr>
              <a:t>in macaque inferior temporal (IT) cortex</a:t>
            </a:r>
          </a:p>
          <a:p>
            <a:pPr algn="r"/>
            <a:r>
              <a:rPr lang="en-US" altLang="ko-KR" sz="1100" dirty="0">
                <a:latin typeface="PT Sans" panose="020B0503020203020204" pitchFamily="34" charset="0"/>
              </a:rPr>
              <a:t>(</a:t>
            </a:r>
            <a:r>
              <a:rPr lang="en-US" altLang="ko-KR" sz="1100" dirty="0" err="1">
                <a:latin typeface="PT Sans" panose="020B0503020203020204" pitchFamily="34" charset="0"/>
              </a:rPr>
              <a:t>Kiani</a:t>
            </a:r>
            <a:r>
              <a:rPr lang="en-US" altLang="ko-KR" sz="1100" dirty="0">
                <a:latin typeface="PT Sans" panose="020B0503020203020204" pitchFamily="34" charset="0"/>
              </a:rPr>
              <a:t> et al., 2007, </a:t>
            </a:r>
            <a:r>
              <a:rPr lang="en-US" altLang="ko-KR" sz="1100" i="1" dirty="0">
                <a:latin typeface="PT Sans" panose="020B0503020203020204" pitchFamily="34" charset="0"/>
              </a:rPr>
              <a:t>J. </a:t>
            </a:r>
            <a:r>
              <a:rPr lang="en-US" altLang="ko-KR" sz="1100" i="1" dirty="0" err="1">
                <a:latin typeface="PT Sans" panose="020B0503020203020204" pitchFamily="34" charset="0"/>
              </a:rPr>
              <a:t>Neurophysiol</a:t>
            </a:r>
            <a:r>
              <a:rPr lang="en-US" altLang="ko-KR" sz="1100" i="1" dirty="0">
                <a:latin typeface="PT Sans" panose="020B0503020203020204" pitchFamily="34" charset="0"/>
              </a:rPr>
              <a:t>.</a:t>
            </a:r>
            <a:r>
              <a:rPr lang="en-US" altLang="ko-KR" sz="1100" dirty="0">
                <a:latin typeface="PT Sans" panose="020B0503020203020204" pitchFamily="34" charset="0"/>
              </a:rPr>
              <a:t>)</a:t>
            </a:r>
          </a:p>
        </p:txBody>
      </p:sp>
      <p:sp>
        <p:nvSpPr>
          <p:cNvPr id="14" name="직사각형 13">
            <a:extLst>
              <a:ext uri="{FF2B5EF4-FFF2-40B4-BE49-F238E27FC236}">
                <a16:creationId xmlns:a16="http://schemas.microsoft.com/office/drawing/2014/main" id="{BC17B087-63E9-C643-B2F4-EB57F137A592}"/>
              </a:ext>
            </a:extLst>
          </p:cNvPr>
          <p:cNvSpPr/>
          <p:nvPr/>
        </p:nvSpPr>
        <p:spPr>
          <a:xfrm>
            <a:off x="1335943" y="3627574"/>
            <a:ext cx="3076483" cy="600164"/>
          </a:xfrm>
          <a:prstGeom prst="rect">
            <a:avLst/>
          </a:prstGeom>
        </p:spPr>
        <p:txBody>
          <a:bodyPr wrap="none">
            <a:spAutoFit/>
          </a:bodyPr>
          <a:lstStyle/>
          <a:p>
            <a:pPr algn="r"/>
            <a:r>
              <a:rPr lang="en-US" altLang="ko-KR" sz="1100" dirty="0">
                <a:latin typeface="PT Sans" panose="020B0503020203020204" pitchFamily="34" charset="0"/>
              </a:rPr>
              <a:t>Cross-modal, cross-species comparisons of RDM</a:t>
            </a:r>
          </a:p>
          <a:p>
            <a:pPr algn="r"/>
            <a:r>
              <a:rPr lang="en-US" altLang="ko-KR" sz="1100" dirty="0">
                <a:latin typeface="PT Sans" panose="020B0503020203020204" pitchFamily="34" charset="0"/>
              </a:rPr>
              <a:t>for a common set of stimuli </a:t>
            </a:r>
            <a:br>
              <a:rPr lang="en-US" altLang="ko-KR" sz="1100" dirty="0">
                <a:latin typeface="PT Sans" panose="020B0503020203020204" pitchFamily="34" charset="0"/>
              </a:rPr>
            </a:br>
            <a:r>
              <a:rPr lang="en-US" altLang="ko-KR" sz="1100" dirty="0">
                <a:latin typeface="PT Sans" panose="020B0503020203020204" pitchFamily="34" charset="0"/>
              </a:rPr>
              <a:t>(</a:t>
            </a:r>
            <a:r>
              <a:rPr lang="en-US" altLang="ko-KR" sz="1100" dirty="0" err="1">
                <a:latin typeface="PT Sans" panose="020B0503020203020204" pitchFamily="34" charset="0"/>
              </a:rPr>
              <a:t>Kriegeskorte</a:t>
            </a:r>
            <a:r>
              <a:rPr lang="en-US" altLang="ko-KR" sz="1100" dirty="0">
                <a:latin typeface="PT Sans" panose="020B0503020203020204" pitchFamily="34" charset="0"/>
              </a:rPr>
              <a:t> et al., 2008, </a:t>
            </a:r>
            <a:r>
              <a:rPr lang="en-US" altLang="ko-KR" sz="1100" i="1" dirty="0">
                <a:latin typeface="PT Sans" panose="020B0503020203020204" pitchFamily="34" charset="0"/>
              </a:rPr>
              <a:t>Neuron</a:t>
            </a:r>
            <a:r>
              <a:rPr lang="en-US" altLang="ko-KR" sz="1100" dirty="0">
                <a:latin typeface="PT Sans" panose="020B0503020203020204" pitchFamily="34" charset="0"/>
              </a:rPr>
              <a:t>)</a:t>
            </a:r>
          </a:p>
        </p:txBody>
      </p:sp>
      <p:sp>
        <p:nvSpPr>
          <p:cNvPr id="4" name="직사각형 3">
            <a:extLst>
              <a:ext uri="{FF2B5EF4-FFF2-40B4-BE49-F238E27FC236}">
                <a16:creationId xmlns:a16="http://schemas.microsoft.com/office/drawing/2014/main" id="{5931CFBD-6DF5-634D-8936-3116563F8088}"/>
              </a:ext>
            </a:extLst>
          </p:cNvPr>
          <p:cNvSpPr/>
          <p:nvPr/>
        </p:nvSpPr>
        <p:spPr>
          <a:xfrm>
            <a:off x="60883" y="119270"/>
            <a:ext cx="4618572"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1: Computing and visualizing RDMs </a:t>
            </a:r>
          </a:p>
        </p:txBody>
      </p:sp>
      <p:sp>
        <p:nvSpPr>
          <p:cNvPr id="9" name="직사각형 8">
            <a:extLst>
              <a:ext uri="{FF2B5EF4-FFF2-40B4-BE49-F238E27FC236}">
                <a16:creationId xmlns:a16="http://schemas.microsoft.com/office/drawing/2014/main" id="{2787D983-D94C-8A42-8230-3827F986A75C}"/>
              </a:ext>
            </a:extLst>
          </p:cNvPr>
          <p:cNvSpPr/>
          <p:nvPr/>
        </p:nvSpPr>
        <p:spPr>
          <a:xfrm>
            <a:off x="1106189" y="2717974"/>
            <a:ext cx="7441818" cy="2425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직사각형 9">
            <a:extLst>
              <a:ext uri="{FF2B5EF4-FFF2-40B4-BE49-F238E27FC236}">
                <a16:creationId xmlns:a16="http://schemas.microsoft.com/office/drawing/2014/main" id="{C5176BE9-7F9F-4F46-B9D3-70AFD2AF7A02}"/>
              </a:ext>
            </a:extLst>
          </p:cNvPr>
          <p:cNvSpPr/>
          <p:nvPr/>
        </p:nvSpPr>
        <p:spPr>
          <a:xfrm>
            <a:off x="134035" y="4866904"/>
            <a:ext cx="2334987"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spTree>
    <p:extLst>
      <p:ext uri="{BB962C8B-B14F-4D97-AF65-F5344CB8AC3E}">
        <p14:creationId xmlns:p14="http://schemas.microsoft.com/office/powerpoint/2010/main" val="134073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679486"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2: Comparing brain and model RDMs </a:t>
            </a:r>
          </a:p>
        </p:txBody>
      </p:sp>
      <p:pic>
        <p:nvPicPr>
          <p:cNvPr id="7" name="그림 6">
            <a:extLst>
              <a:ext uri="{FF2B5EF4-FFF2-40B4-BE49-F238E27FC236}">
                <a16:creationId xmlns:a16="http://schemas.microsoft.com/office/drawing/2014/main" id="{9B607265-96F6-7C49-A8FC-4BC75D3CDD1A}"/>
              </a:ext>
            </a:extLst>
          </p:cNvPr>
          <p:cNvPicPr>
            <a:picLocks noChangeAspect="1"/>
          </p:cNvPicPr>
          <p:nvPr/>
        </p:nvPicPr>
        <p:blipFill rotWithShape="1">
          <a:blip r:embed="rId2"/>
          <a:srcRect t="11470"/>
          <a:stretch/>
        </p:blipFill>
        <p:spPr>
          <a:xfrm>
            <a:off x="2047504" y="2333651"/>
            <a:ext cx="6171049" cy="2809849"/>
          </a:xfrm>
          <a:prstGeom prst="rect">
            <a:avLst/>
          </a:prstGeom>
        </p:spPr>
      </p:pic>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grpSp>
        <p:nvGrpSpPr>
          <p:cNvPr id="2" name="그룹 1">
            <a:extLst>
              <a:ext uri="{FF2B5EF4-FFF2-40B4-BE49-F238E27FC236}">
                <a16:creationId xmlns:a16="http://schemas.microsoft.com/office/drawing/2014/main" id="{834810ED-A56D-2C4D-A7D9-41BB17E7563E}"/>
              </a:ext>
            </a:extLst>
          </p:cNvPr>
          <p:cNvGrpSpPr/>
          <p:nvPr/>
        </p:nvGrpSpPr>
        <p:grpSpPr>
          <a:xfrm>
            <a:off x="60883" y="740614"/>
            <a:ext cx="7920103" cy="1521173"/>
            <a:chOff x="60883" y="740614"/>
            <a:chExt cx="7920103" cy="1521173"/>
          </a:xfrm>
        </p:grpSpPr>
        <p:pic>
          <p:nvPicPr>
            <p:cNvPr id="8" name="그림 7">
              <a:extLst>
                <a:ext uri="{FF2B5EF4-FFF2-40B4-BE49-F238E27FC236}">
                  <a16:creationId xmlns:a16="http://schemas.microsoft.com/office/drawing/2014/main" id="{B2FB0A78-3E44-3445-AD13-4633ECAA4848}"/>
                </a:ext>
              </a:extLst>
            </p:cNvPr>
            <p:cNvPicPr>
              <a:picLocks noChangeAspect="1"/>
            </p:cNvPicPr>
            <p:nvPr/>
          </p:nvPicPr>
          <p:blipFill>
            <a:blip r:embed="rId3"/>
            <a:stretch>
              <a:fillRect/>
            </a:stretch>
          </p:blipFill>
          <p:spPr>
            <a:xfrm>
              <a:off x="1499751" y="740614"/>
              <a:ext cx="6481235" cy="1521173"/>
            </a:xfrm>
            <a:prstGeom prst="rect">
              <a:avLst/>
            </a:prstGeom>
          </p:spPr>
        </p:pic>
        <p:sp>
          <p:nvSpPr>
            <p:cNvPr id="9" name="직사각형 8">
              <a:extLst>
                <a:ext uri="{FF2B5EF4-FFF2-40B4-BE49-F238E27FC236}">
                  <a16:creationId xmlns:a16="http://schemas.microsoft.com/office/drawing/2014/main" id="{B9382D3B-2666-0447-97EA-303861F2DE35}"/>
                </a:ext>
              </a:extLst>
            </p:cNvPr>
            <p:cNvSpPr/>
            <p:nvPr/>
          </p:nvSpPr>
          <p:spPr>
            <a:xfrm>
              <a:off x="60883" y="914490"/>
              <a:ext cx="1309974" cy="261610"/>
            </a:xfrm>
            <a:prstGeom prst="rect">
              <a:avLst/>
            </a:prstGeom>
          </p:spPr>
          <p:txBody>
            <a:bodyPr wrap="none">
              <a:spAutoFit/>
            </a:bodyPr>
            <a:lstStyle/>
            <a:p>
              <a:r>
                <a:rPr lang="en-US" altLang="ko-KR" sz="1100" dirty="0">
                  <a:latin typeface="PT Sans" panose="020B0503020203020204" pitchFamily="34" charset="0"/>
                </a:rPr>
                <a:t>Many model RDMs</a:t>
              </a:r>
            </a:p>
          </p:txBody>
        </p:sp>
      </p:grpSp>
      <p:sp>
        <p:nvSpPr>
          <p:cNvPr id="10" name="직사각형 9">
            <a:extLst>
              <a:ext uri="{FF2B5EF4-FFF2-40B4-BE49-F238E27FC236}">
                <a16:creationId xmlns:a16="http://schemas.microsoft.com/office/drawing/2014/main" id="{958B67D1-A549-C944-B225-13CF38521024}"/>
              </a:ext>
            </a:extLst>
          </p:cNvPr>
          <p:cNvSpPr/>
          <p:nvPr/>
        </p:nvSpPr>
        <p:spPr>
          <a:xfrm>
            <a:off x="134035" y="2692601"/>
            <a:ext cx="2170787" cy="1446550"/>
          </a:xfrm>
          <a:prstGeom prst="rect">
            <a:avLst/>
          </a:prstGeom>
        </p:spPr>
        <p:txBody>
          <a:bodyPr wrap="none">
            <a:spAutoFit/>
          </a:bodyPr>
          <a:lstStyle/>
          <a:p>
            <a:r>
              <a:rPr lang="en-US" altLang="ko-KR" sz="1100" dirty="0">
                <a:latin typeface="PT Sans" panose="020B0503020203020204" pitchFamily="34" charset="0"/>
              </a:rPr>
              <a:t>Comparing the RDMs:</a:t>
            </a:r>
          </a:p>
          <a:p>
            <a:r>
              <a:rPr lang="en-US" altLang="ko-KR" sz="1100" dirty="0">
                <a:latin typeface="PT Sans" panose="020B0503020203020204" pitchFamily="34" charset="0"/>
              </a:rPr>
              <a:t>using any metric that </a:t>
            </a:r>
            <a:br>
              <a:rPr lang="en-US" altLang="ko-KR" sz="1100" dirty="0">
                <a:latin typeface="PT Sans" panose="020B0503020203020204" pitchFamily="34" charset="0"/>
              </a:rPr>
            </a:br>
            <a:r>
              <a:rPr lang="en-US" altLang="ko-KR" sz="1100" dirty="0">
                <a:latin typeface="PT Sans" panose="020B0503020203020204" pitchFamily="34" charset="0"/>
              </a:rPr>
              <a:t>quantifies the extent </a:t>
            </a:r>
            <a:br>
              <a:rPr lang="en-US" altLang="ko-KR" sz="1100" dirty="0">
                <a:latin typeface="PT Sans" panose="020B0503020203020204" pitchFamily="34" charset="0"/>
              </a:rPr>
            </a:br>
            <a:r>
              <a:rPr lang="en-US" altLang="ko-KR" sz="1100" dirty="0">
                <a:latin typeface="PT Sans" panose="020B0503020203020204" pitchFamily="34" charset="0"/>
              </a:rPr>
              <a:t>to which two matrices </a:t>
            </a:r>
            <a:br>
              <a:rPr lang="en-US" altLang="ko-KR" sz="1100" dirty="0">
                <a:latin typeface="PT Sans" panose="020B0503020203020204" pitchFamily="34" charset="0"/>
              </a:rPr>
            </a:br>
            <a:r>
              <a:rPr lang="en-US" altLang="ko-KR" sz="1100" dirty="0">
                <a:latin typeface="PT Sans" panose="020B0503020203020204" pitchFamily="34" charset="0"/>
              </a:rPr>
              <a:t>are ‘‘in agreement’’</a:t>
            </a:r>
          </a:p>
          <a:p>
            <a:endParaRPr lang="en-US" altLang="ko-KR" sz="1100" dirty="0">
              <a:latin typeface="PT Sans" panose="020B0503020203020204" pitchFamily="34" charset="0"/>
            </a:endParaRPr>
          </a:p>
          <a:p>
            <a:r>
              <a:rPr lang="en-US" altLang="ko-KR" sz="1100" dirty="0">
                <a:latin typeface="PT Sans" panose="020B0503020203020204" pitchFamily="34" charset="0"/>
              </a:rPr>
              <a:t>e.g., Spearman’s rank correlation,</a:t>
            </a:r>
          </a:p>
          <a:p>
            <a:r>
              <a:rPr lang="en-US" altLang="ko-KR" sz="1100" dirty="0">
                <a:latin typeface="PT Sans" panose="020B0503020203020204" pitchFamily="34" charset="0"/>
              </a:rPr>
              <a:t>Kendall’s tau a, etc.</a:t>
            </a:r>
          </a:p>
        </p:txBody>
      </p:sp>
      <p:sp>
        <p:nvSpPr>
          <p:cNvPr id="12" name="직사각형 11">
            <a:extLst>
              <a:ext uri="{FF2B5EF4-FFF2-40B4-BE49-F238E27FC236}">
                <a16:creationId xmlns:a16="http://schemas.microsoft.com/office/drawing/2014/main" id="{24678BD2-8D8D-FF4B-A89E-320396468D4F}"/>
              </a:ext>
            </a:extLst>
          </p:cNvPr>
          <p:cNvSpPr/>
          <p:nvPr/>
        </p:nvSpPr>
        <p:spPr>
          <a:xfrm>
            <a:off x="5552801" y="4187442"/>
            <a:ext cx="2287806" cy="600164"/>
          </a:xfrm>
          <a:prstGeom prst="rect">
            <a:avLst/>
          </a:prstGeom>
        </p:spPr>
        <p:txBody>
          <a:bodyPr wrap="none">
            <a:spAutoFit/>
          </a:bodyPr>
          <a:lstStyle/>
          <a:p>
            <a:pPr algn="ctr"/>
            <a:r>
              <a:rPr lang="en-US" altLang="ko-KR" sz="1100" dirty="0">
                <a:latin typeface="PT Sans" panose="020B0503020203020204" pitchFamily="34" charset="0"/>
              </a:rPr>
              <a:t>Again, dimensionality reduction </a:t>
            </a:r>
            <a:br>
              <a:rPr lang="en-US" altLang="ko-KR" sz="1100" dirty="0">
                <a:latin typeface="PT Sans" panose="020B0503020203020204" pitchFamily="34" charset="0"/>
              </a:rPr>
            </a:br>
            <a:r>
              <a:rPr lang="en-US" altLang="ko-KR" sz="1100" dirty="0">
                <a:latin typeface="PT Sans" panose="020B0503020203020204" pitchFamily="34" charset="0"/>
              </a:rPr>
              <a:t>for visualization (MDS, PCA, t-SNE, </a:t>
            </a:r>
            <a:br>
              <a:rPr lang="en-US" altLang="ko-KR" sz="1100" dirty="0">
                <a:latin typeface="PT Sans" panose="020B0503020203020204" pitchFamily="34" charset="0"/>
              </a:rPr>
            </a:br>
            <a:r>
              <a:rPr lang="en-US" altLang="ko-KR" sz="1100" dirty="0">
                <a:latin typeface="PT Sans" panose="020B0503020203020204" pitchFamily="34" charset="0"/>
              </a:rPr>
              <a:t>force-directed graph drawing, etc.)</a:t>
            </a:r>
          </a:p>
        </p:txBody>
      </p:sp>
      <p:sp>
        <p:nvSpPr>
          <p:cNvPr id="13" name="직사각형 12">
            <a:extLst>
              <a:ext uri="{FF2B5EF4-FFF2-40B4-BE49-F238E27FC236}">
                <a16:creationId xmlns:a16="http://schemas.microsoft.com/office/drawing/2014/main" id="{383C04FB-FF5B-C94D-8D2D-C217A5F24D4E}"/>
              </a:ext>
            </a:extLst>
          </p:cNvPr>
          <p:cNvSpPr/>
          <p:nvPr/>
        </p:nvSpPr>
        <p:spPr>
          <a:xfrm>
            <a:off x="5396592" y="2333651"/>
            <a:ext cx="3264653" cy="2784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936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097323"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3: Statistical inference</a:t>
            </a:r>
          </a:p>
        </p:txBody>
      </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pic>
        <p:nvPicPr>
          <p:cNvPr id="7" name="그림 6">
            <a:extLst>
              <a:ext uri="{FF2B5EF4-FFF2-40B4-BE49-F238E27FC236}">
                <a16:creationId xmlns:a16="http://schemas.microsoft.com/office/drawing/2014/main" id="{D8B7917A-3EFA-A047-BC91-18BD8523B489}"/>
              </a:ext>
            </a:extLst>
          </p:cNvPr>
          <p:cNvPicPr>
            <a:picLocks noChangeAspect="1"/>
          </p:cNvPicPr>
          <p:nvPr/>
        </p:nvPicPr>
        <p:blipFill>
          <a:blip r:embed="rId2"/>
          <a:stretch>
            <a:fillRect/>
          </a:stretch>
        </p:blipFill>
        <p:spPr>
          <a:xfrm>
            <a:off x="619627" y="704846"/>
            <a:ext cx="3787369" cy="911774"/>
          </a:xfrm>
          <a:prstGeom prst="rect">
            <a:avLst/>
          </a:prstGeom>
        </p:spPr>
      </p:pic>
      <p:grpSp>
        <p:nvGrpSpPr>
          <p:cNvPr id="2" name="그룹 1">
            <a:extLst>
              <a:ext uri="{FF2B5EF4-FFF2-40B4-BE49-F238E27FC236}">
                <a16:creationId xmlns:a16="http://schemas.microsoft.com/office/drawing/2014/main" id="{C5CAD10E-7B45-984D-A555-CCBA8B8598E9}"/>
              </a:ext>
            </a:extLst>
          </p:cNvPr>
          <p:cNvGrpSpPr/>
          <p:nvPr/>
        </p:nvGrpSpPr>
        <p:grpSpPr>
          <a:xfrm>
            <a:off x="3588848" y="704754"/>
            <a:ext cx="3145851" cy="862789"/>
            <a:chOff x="3588848" y="704754"/>
            <a:chExt cx="3145851" cy="862789"/>
          </a:xfrm>
        </p:grpSpPr>
        <p:sp>
          <p:nvSpPr>
            <p:cNvPr id="8" name="직사각형 7">
              <a:extLst>
                <a:ext uri="{FF2B5EF4-FFF2-40B4-BE49-F238E27FC236}">
                  <a16:creationId xmlns:a16="http://schemas.microsoft.com/office/drawing/2014/main" id="{8FF7BB81-891F-3E42-84FE-A6E689903E5F}"/>
                </a:ext>
              </a:extLst>
            </p:cNvPr>
            <p:cNvSpPr/>
            <p:nvPr/>
          </p:nvSpPr>
          <p:spPr>
            <a:xfrm>
              <a:off x="4475747" y="997648"/>
              <a:ext cx="2258952" cy="276999"/>
            </a:xfrm>
            <a:prstGeom prst="rect">
              <a:avLst/>
            </a:prstGeom>
          </p:spPr>
          <p:txBody>
            <a:bodyPr wrap="none">
              <a:spAutoFit/>
            </a:bodyPr>
            <a:lstStyle/>
            <a:p>
              <a:r>
                <a:rPr lang="en-US" altLang="ko-KR" sz="1200" dirty="0">
                  <a:solidFill>
                    <a:srgbClr val="C00000"/>
                  </a:solidFill>
                  <a:latin typeface="PT Sans" panose="020B0503020203020204" pitchFamily="34" charset="0"/>
                </a:rPr>
                <a:t>Now you have a reference RDM</a:t>
              </a:r>
            </a:p>
          </p:txBody>
        </p:sp>
        <p:sp>
          <p:nvSpPr>
            <p:cNvPr id="9" name="직사각형 8">
              <a:extLst>
                <a:ext uri="{FF2B5EF4-FFF2-40B4-BE49-F238E27FC236}">
                  <a16:creationId xmlns:a16="http://schemas.microsoft.com/office/drawing/2014/main" id="{0C18A078-BFFA-BD4D-8504-CFE84698EB39}"/>
                </a:ext>
              </a:extLst>
            </p:cNvPr>
            <p:cNvSpPr/>
            <p:nvPr/>
          </p:nvSpPr>
          <p:spPr>
            <a:xfrm>
              <a:off x="3588848" y="704754"/>
              <a:ext cx="818148" cy="86278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12" name="그룹 11">
            <a:extLst>
              <a:ext uri="{FF2B5EF4-FFF2-40B4-BE49-F238E27FC236}">
                <a16:creationId xmlns:a16="http://schemas.microsoft.com/office/drawing/2014/main" id="{98FDDC5C-BFC1-2746-9819-F84EEB0FD343}"/>
              </a:ext>
            </a:extLst>
          </p:cNvPr>
          <p:cNvGrpSpPr/>
          <p:nvPr/>
        </p:nvGrpSpPr>
        <p:grpSpPr>
          <a:xfrm>
            <a:off x="550445" y="2188043"/>
            <a:ext cx="7713101" cy="2160775"/>
            <a:chOff x="550445" y="2188043"/>
            <a:chExt cx="7713101" cy="2160775"/>
          </a:xfrm>
        </p:grpSpPr>
        <p:pic>
          <p:nvPicPr>
            <p:cNvPr id="10" name="그림 9">
              <a:extLst>
                <a:ext uri="{FF2B5EF4-FFF2-40B4-BE49-F238E27FC236}">
                  <a16:creationId xmlns:a16="http://schemas.microsoft.com/office/drawing/2014/main" id="{EB9A6671-D627-494A-9052-9964720CE186}"/>
                </a:ext>
              </a:extLst>
            </p:cNvPr>
            <p:cNvPicPr>
              <a:picLocks noChangeAspect="1"/>
            </p:cNvPicPr>
            <p:nvPr/>
          </p:nvPicPr>
          <p:blipFill>
            <a:blip r:embed="rId3"/>
            <a:stretch>
              <a:fillRect/>
            </a:stretch>
          </p:blipFill>
          <p:spPr>
            <a:xfrm>
              <a:off x="550445" y="2465042"/>
              <a:ext cx="7713101" cy="1883776"/>
            </a:xfrm>
            <a:prstGeom prst="rect">
              <a:avLst/>
            </a:prstGeom>
          </p:spPr>
        </p:pic>
        <p:sp>
          <p:nvSpPr>
            <p:cNvPr id="11" name="직사각형 10">
              <a:extLst>
                <a:ext uri="{FF2B5EF4-FFF2-40B4-BE49-F238E27FC236}">
                  <a16:creationId xmlns:a16="http://schemas.microsoft.com/office/drawing/2014/main" id="{46D78A91-D27F-624E-B519-80874675549E}"/>
                </a:ext>
              </a:extLst>
            </p:cNvPr>
            <p:cNvSpPr/>
            <p:nvPr/>
          </p:nvSpPr>
          <p:spPr>
            <a:xfrm>
              <a:off x="6711518" y="2188043"/>
              <a:ext cx="1552028" cy="276999"/>
            </a:xfrm>
            <a:prstGeom prst="rect">
              <a:avLst/>
            </a:prstGeom>
          </p:spPr>
          <p:txBody>
            <a:bodyPr wrap="none">
              <a:spAutoFit/>
            </a:bodyPr>
            <a:lstStyle/>
            <a:p>
              <a:r>
                <a:rPr lang="en-US" altLang="ko-KR" sz="1200" dirty="0">
                  <a:solidFill>
                    <a:srgbClr val="C00000"/>
                  </a:solidFill>
                  <a:latin typeface="PT Sans" panose="020B0503020203020204" pitchFamily="34" charset="0"/>
                </a:rPr>
                <a:t>and candidate RDMs</a:t>
              </a:r>
            </a:p>
          </p:txBody>
        </p:sp>
      </p:grpSp>
      <p:cxnSp>
        <p:nvCxnSpPr>
          <p:cNvPr id="5" name="직선 화살표 연결선 4">
            <a:extLst>
              <a:ext uri="{FF2B5EF4-FFF2-40B4-BE49-F238E27FC236}">
                <a16:creationId xmlns:a16="http://schemas.microsoft.com/office/drawing/2014/main" id="{9AEDC160-5380-9848-8FAF-04089CA45FDD}"/>
              </a:ext>
            </a:extLst>
          </p:cNvPr>
          <p:cNvCxnSpPr>
            <a:cxnSpLocks/>
          </p:cNvCxnSpPr>
          <p:nvPr/>
        </p:nvCxnSpPr>
        <p:spPr>
          <a:xfrm flipV="1">
            <a:off x="1182532" y="1665698"/>
            <a:ext cx="2454442" cy="843733"/>
          </a:xfrm>
          <a:prstGeom prst="straightConnector1">
            <a:avLst/>
          </a:prstGeom>
          <a:ln w="12700">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BAF60292-746A-D54C-8622-F1FBE059EE34}"/>
              </a:ext>
            </a:extLst>
          </p:cNvPr>
          <p:cNvCxnSpPr>
            <a:cxnSpLocks/>
          </p:cNvCxnSpPr>
          <p:nvPr/>
        </p:nvCxnSpPr>
        <p:spPr>
          <a:xfrm flipV="1">
            <a:off x="1866073" y="1665697"/>
            <a:ext cx="1922156" cy="843734"/>
          </a:xfrm>
          <a:prstGeom prst="straightConnector1">
            <a:avLst/>
          </a:prstGeom>
          <a:ln w="12700">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08AD5D5C-24BA-4A4F-AAAB-697AB4C9F557}"/>
              </a:ext>
            </a:extLst>
          </p:cNvPr>
          <p:cNvCxnSpPr>
            <a:cxnSpLocks/>
          </p:cNvCxnSpPr>
          <p:nvPr/>
        </p:nvCxnSpPr>
        <p:spPr>
          <a:xfrm flipV="1">
            <a:off x="2484839" y="1665697"/>
            <a:ext cx="1434018" cy="843734"/>
          </a:xfrm>
          <a:prstGeom prst="straightConnector1">
            <a:avLst/>
          </a:prstGeom>
          <a:ln w="12700">
            <a:solidFill>
              <a:schemeClr val="tx1">
                <a:lumMod val="50000"/>
                <a:lumOff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그룹 20">
            <a:extLst>
              <a:ext uri="{FF2B5EF4-FFF2-40B4-BE49-F238E27FC236}">
                <a16:creationId xmlns:a16="http://schemas.microsoft.com/office/drawing/2014/main" id="{458C6B06-E20A-C14F-B421-DCE931E8DA2D}"/>
              </a:ext>
            </a:extLst>
          </p:cNvPr>
          <p:cNvGrpSpPr/>
          <p:nvPr/>
        </p:nvGrpSpPr>
        <p:grpSpPr>
          <a:xfrm>
            <a:off x="3408564" y="1848704"/>
            <a:ext cx="5104020" cy="312039"/>
            <a:chOff x="3360678" y="1889158"/>
            <a:chExt cx="5104020" cy="312039"/>
          </a:xfrm>
        </p:grpSpPr>
        <p:sp>
          <p:nvSpPr>
            <p:cNvPr id="19" name="직사각형 18">
              <a:extLst>
                <a:ext uri="{FF2B5EF4-FFF2-40B4-BE49-F238E27FC236}">
                  <a16:creationId xmlns:a16="http://schemas.microsoft.com/office/drawing/2014/main" id="{25C2921E-70A8-D04E-8D4C-38B505290148}"/>
                </a:ext>
              </a:extLst>
            </p:cNvPr>
            <p:cNvSpPr/>
            <p:nvPr/>
          </p:nvSpPr>
          <p:spPr>
            <a:xfrm>
              <a:off x="3602598" y="1924198"/>
              <a:ext cx="4862100" cy="276999"/>
            </a:xfrm>
            <a:prstGeom prst="rect">
              <a:avLst/>
            </a:prstGeom>
          </p:spPr>
          <p:txBody>
            <a:bodyPr wrap="none">
              <a:spAutoFit/>
            </a:bodyPr>
            <a:lstStyle/>
            <a:p>
              <a:r>
                <a:rPr lang="en-US" altLang="ko-KR" sz="1200" dirty="0">
                  <a:solidFill>
                    <a:schemeClr val="tx1">
                      <a:lumMod val="65000"/>
                      <a:lumOff val="35000"/>
                    </a:schemeClr>
                  </a:solidFill>
                  <a:latin typeface="PT Sans" panose="020B0503020203020204" pitchFamily="34" charset="0"/>
                </a:rPr>
                <a:t>You can compare them using Kendall’s tau a (or Spearman’s correlation)</a:t>
              </a:r>
            </a:p>
          </p:txBody>
        </p:sp>
        <p:sp>
          <p:nvSpPr>
            <p:cNvPr id="20" name="직사각형 19">
              <a:extLst>
                <a:ext uri="{FF2B5EF4-FFF2-40B4-BE49-F238E27FC236}">
                  <a16:creationId xmlns:a16="http://schemas.microsoft.com/office/drawing/2014/main" id="{6D6C70BE-D816-C445-AB08-483352F778B4}"/>
                </a:ext>
              </a:extLst>
            </p:cNvPr>
            <p:cNvSpPr/>
            <p:nvPr/>
          </p:nvSpPr>
          <p:spPr>
            <a:xfrm>
              <a:off x="3360678" y="1889158"/>
              <a:ext cx="305661" cy="276999"/>
            </a:xfrm>
            <a:prstGeom prst="rect">
              <a:avLst/>
            </a:prstGeom>
          </p:spPr>
          <p:txBody>
            <a:bodyPr wrap="none">
              <a:spAutoFit/>
            </a:bodyPr>
            <a:lstStyle/>
            <a:p>
              <a:r>
                <a:rPr lang="en-US" altLang="ko-KR" sz="1200" dirty="0">
                  <a:solidFill>
                    <a:schemeClr val="tx1">
                      <a:lumMod val="65000"/>
                      <a:lumOff val="35000"/>
                    </a:schemeClr>
                  </a:solidFill>
                  <a:latin typeface="PT Sans" panose="020B0503020203020204" pitchFamily="34" charset="0"/>
                </a:rPr>
                <a:t>…</a:t>
              </a:r>
            </a:p>
          </p:txBody>
        </p:sp>
      </p:grpSp>
    </p:spTree>
    <p:extLst>
      <p:ext uri="{BB962C8B-B14F-4D97-AF65-F5344CB8AC3E}">
        <p14:creationId xmlns:p14="http://schemas.microsoft.com/office/powerpoint/2010/main" val="142707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a:extLst>
              <a:ext uri="{FF2B5EF4-FFF2-40B4-BE49-F238E27FC236}">
                <a16:creationId xmlns:a16="http://schemas.microsoft.com/office/drawing/2014/main" id="{DDD005AA-6125-684B-8D1C-97FA99FBF56F}"/>
              </a:ext>
            </a:extLst>
          </p:cNvPr>
          <p:cNvGrpSpPr/>
          <p:nvPr/>
        </p:nvGrpSpPr>
        <p:grpSpPr>
          <a:xfrm>
            <a:off x="698181" y="350102"/>
            <a:ext cx="7579545" cy="4600391"/>
            <a:chOff x="698181" y="350102"/>
            <a:chExt cx="7579545" cy="4600391"/>
          </a:xfrm>
        </p:grpSpPr>
        <p:grpSp>
          <p:nvGrpSpPr>
            <p:cNvPr id="17" name="그룹 16">
              <a:extLst>
                <a:ext uri="{FF2B5EF4-FFF2-40B4-BE49-F238E27FC236}">
                  <a16:creationId xmlns:a16="http://schemas.microsoft.com/office/drawing/2014/main" id="{A5DB1CA8-F273-A740-ABFB-903B2A99AD68}"/>
                </a:ext>
              </a:extLst>
            </p:cNvPr>
            <p:cNvGrpSpPr/>
            <p:nvPr/>
          </p:nvGrpSpPr>
          <p:grpSpPr>
            <a:xfrm>
              <a:off x="698181" y="350102"/>
              <a:ext cx="7579545" cy="4511461"/>
              <a:chOff x="698181" y="350102"/>
              <a:chExt cx="7579545" cy="4511461"/>
            </a:xfrm>
          </p:grpSpPr>
          <p:pic>
            <p:nvPicPr>
              <p:cNvPr id="14" name="그림 13">
                <a:extLst>
                  <a:ext uri="{FF2B5EF4-FFF2-40B4-BE49-F238E27FC236}">
                    <a16:creationId xmlns:a16="http://schemas.microsoft.com/office/drawing/2014/main" id="{5062A254-EB2A-EF48-BDE9-9C3C05F0B74E}"/>
                  </a:ext>
                </a:extLst>
              </p:cNvPr>
              <p:cNvPicPr>
                <a:picLocks noChangeAspect="1"/>
              </p:cNvPicPr>
              <p:nvPr/>
            </p:nvPicPr>
            <p:blipFill>
              <a:blip r:embed="rId2"/>
              <a:stretch>
                <a:fillRect/>
              </a:stretch>
            </p:blipFill>
            <p:spPr>
              <a:xfrm>
                <a:off x="698181" y="350102"/>
                <a:ext cx="7579545" cy="4511461"/>
              </a:xfrm>
              <a:prstGeom prst="rect">
                <a:avLst/>
              </a:prstGeom>
            </p:spPr>
          </p:pic>
          <p:sp>
            <p:nvSpPr>
              <p:cNvPr id="16" name="직사각형 15">
                <a:extLst>
                  <a:ext uri="{FF2B5EF4-FFF2-40B4-BE49-F238E27FC236}">
                    <a16:creationId xmlns:a16="http://schemas.microsoft.com/office/drawing/2014/main" id="{876ACEC1-BF15-E948-9DEC-839C9F79B2E4}"/>
                  </a:ext>
                </a:extLst>
              </p:cNvPr>
              <p:cNvSpPr/>
              <p:nvPr/>
            </p:nvSpPr>
            <p:spPr>
              <a:xfrm>
                <a:off x="763146" y="350102"/>
                <a:ext cx="1766923" cy="825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28" name="그룹 27">
              <a:extLst>
                <a:ext uri="{FF2B5EF4-FFF2-40B4-BE49-F238E27FC236}">
                  <a16:creationId xmlns:a16="http://schemas.microsoft.com/office/drawing/2014/main" id="{AE00FC6E-83A1-7E4C-8B95-B3A8C57BA464}"/>
                </a:ext>
              </a:extLst>
            </p:cNvPr>
            <p:cNvGrpSpPr/>
            <p:nvPr/>
          </p:nvGrpSpPr>
          <p:grpSpPr>
            <a:xfrm>
              <a:off x="773458" y="3368842"/>
              <a:ext cx="5668593" cy="1581651"/>
              <a:chOff x="773458" y="3368842"/>
              <a:chExt cx="5668593" cy="1581651"/>
            </a:xfrm>
          </p:grpSpPr>
          <p:sp>
            <p:nvSpPr>
              <p:cNvPr id="26" name="직사각형 25">
                <a:extLst>
                  <a:ext uri="{FF2B5EF4-FFF2-40B4-BE49-F238E27FC236}">
                    <a16:creationId xmlns:a16="http://schemas.microsoft.com/office/drawing/2014/main" id="{210B6467-8F13-524A-9CAF-0D7F6B048D17}"/>
                  </a:ext>
                </a:extLst>
              </p:cNvPr>
              <p:cNvSpPr/>
              <p:nvPr/>
            </p:nvSpPr>
            <p:spPr>
              <a:xfrm>
                <a:off x="773458" y="3778731"/>
                <a:ext cx="5668593" cy="1171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7" name="삼각형 26">
                <a:extLst>
                  <a:ext uri="{FF2B5EF4-FFF2-40B4-BE49-F238E27FC236}">
                    <a16:creationId xmlns:a16="http://schemas.microsoft.com/office/drawing/2014/main" id="{D40B87EB-A426-0840-A3AC-04CA3D801F68}"/>
                  </a:ext>
                </a:extLst>
              </p:cNvPr>
              <p:cNvSpPr/>
              <p:nvPr/>
            </p:nvSpPr>
            <p:spPr>
              <a:xfrm>
                <a:off x="3561347" y="3368842"/>
                <a:ext cx="412512" cy="5568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097323"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3: Statistical inference</a:t>
            </a:r>
          </a:p>
        </p:txBody>
      </p:sp>
      <p:sp>
        <p:nvSpPr>
          <p:cNvPr id="18" name="직사각형 17">
            <a:extLst>
              <a:ext uri="{FF2B5EF4-FFF2-40B4-BE49-F238E27FC236}">
                <a16:creationId xmlns:a16="http://schemas.microsoft.com/office/drawing/2014/main" id="{740EFC54-40B7-A945-B2BA-508783DB5102}"/>
              </a:ext>
            </a:extLst>
          </p:cNvPr>
          <p:cNvSpPr/>
          <p:nvPr/>
        </p:nvSpPr>
        <p:spPr>
          <a:xfrm>
            <a:off x="6531429" y="2124433"/>
            <a:ext cx="1746297" cy="935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2" name="직사각형 21">
            <a:extLst>
              <a:ext uri="{FF2B5EF4-FFF2-40B4-BE49-F238E27FC236}">
                <a16:creationId xmlns:a16="http://schemas.microsoft.com/office/drawing/2014/main" id="{E9C7BF50-0D28-644E-B2C8-3E11EAB2986B}"/>
              </a:ext>
            </a:extLst>
          </p:cNvPr>
          <p:cNvSpPr/>
          <p:nvPr/>
        </p:nvSpPr>
        <p:spPr>
          <a:xfrm>
            <a:off x="6531428" y="3064437"/>
            <a:ext cx="1746297" cy="179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3" name="직사각형 22">
            <a:extLst>
              <a:ext uri="{FF2B5EF4-FFF2-40B4-BE49-F238E27FC236}">
                <a16:creationId xmlns:a16="http://schemas.microsoft.com/office/drawing/2014/main" id="{DA86973E-9270-CF4D-B06E-C62844E3B180}"/>
              </a:ext>
            </a:extLst>
          </p:cNvPr>
          <p:cNvSpPr/>
          <p:nvPr/>
        </p:nvSpPr>
        <p:spPr>
          <a:xfrm>
            <a:off x="6531427" y="261172"/>
            <a:ext cx="1746297" cy="179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4" name="직사각형 23">
            <a:extLst>
              <a:ext uri="{FF2B5EF4-FFF2-40B4-BE49-F238E27FC236}">
                <a16:creationId xmlns:a16="http://schemas.microsoft.com/office/drawing/2014/main" id="{F8E9BF96-52E6-0141-9BD2-C11C6F9F198A}"/>
              </a:ext>
            </a:extLst>
          </p:cNvPr>
          <p:cNvSpPr/>
          <p:nvPr/>
        </p:nvSpPr>
        <p:spPr>
          <a:xfrm>
            <a:off x="773458" y="924123"/>
            <a:ext cx="1746297" cy="1797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TextBox 18">
            <a:extLst>
              <a:ext uri="{FF2B5EF4-FFF2-40B4-BE49-F238E27FC236}">
                <a16:creationId xmlns:a16="http://schemas.microsoft.com/office/drawing/2014/main" id="{2974D31A-05B8-2347-A876-72CFEC6923C6}"/>
              </a:ext>
            </a:extLst>
          </p:cNvPr>
          <p:cNvSpPr txBox="1"/>
          <p:nvPr/>
        </p:nvSpPr>
        <p:spPr>
          <a:xfrm>
            <a:off x="249826" y="4039784"/>
            <a:ext cx="5002818" cy="600164"/>
          </a:xfrm>
          <a:prstGeom prst="rect">
            <a:avLst/>
          </a:prstGeom>
          <a:noFill/>
        </p:spPr>
        <p:txBody>
          <a:bodyPr wrap="square" rtlCol="0">
            <a:spAutoFit/>
          </a:bodyPr>
          <a:lstStyle/>
          <a:p>
            <a:r>
              <a:rPr kumimoji="1" lang="en-US" altLang="ko-KR" sz="1100" i="1" dirty="0">
                <a:latin typeface="PT Sans" panose="020B0503020203020204" pitchFamily="34" charset="0"/>
              </a:rPr>
              <a:t>Note: </a:t>
            </a:r>
            <a:r>
              <a:rPr kumimoji="1" lang="en-US" altLang="ko-KR" sz="1100" dirty="0">
                <a:latin typeface="PT Sans" panose="020B0503020203020204" pitchFamily="34" charset="0"/>
              </a:rPr>
              <a:t>This example uses data from 4 subjects with a large number of stimulus. Thus this uses resampling of the stimulus set. If you have a larger number of subjects, you can also do the resampling of subjects, not stimulus set. </a:t>
            </a:r>
            <a:endParaRPr kumimoji="1" lang="ko-KR" altLang="en-US" sz="1100" dirty="0">
              <a:latin typeface="PT Sans" panose="020B0503020203020204" pitchFamily="34" charset="0"/>
            </a:endParaRPr>
          </a:p>
        </p:txBody>
      </p:sp>
    </p:spTree>
    <p:extLst>
      <p:ext uri="{BB962C8B-B14F-4D97-AF65-F5344CB8AC3E}">
        <p14:creationId xmlns:p14="http://schemas.microsoft.com/office/powerpoint/2010/main" val="98254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4" grpId="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a:extLst>
              <a:ext uri="{FF2B5EF4-FFF2-40B4-BE49-F238E27FC236}">
                <a16:creationId xmlns:a16="http://schemas.microsoft.com/office/drawing/2014/main" id="{DDD005AA-6125-684B-8D1C-97FA99FBF56F}"/>
              </a:ext>
            </a:extLst>
          </p:cNvPr>
          <p:cNvGrpSpPr/>
          <p:nvPr/>
        </p:nvGrpSpPr>
        <p:grpSpPr>
          <a:xfrm>
            <a:off x="698181" y="350102"/>
            <a:ext cx="7579545" cy="4600391"/>
            <a:chOff x="698181" y="350102"/>
            <a:chExt cx="7579545" cy="4600391"/>
          </a:xfrm>
        </p:grpSpPr>
        <p:grpSp>
          <p:nvGrpSpPr>
            <p:cNvPr id="17" name="그룹 16">
              <a:extLst>
                <a:ext uri="{FF2B5EF4-FFF2-40B4-BE49-F238E27FC236}">
                  <a16:creationId xmlns:a16="http://schemas.microsoft.com/office/drawing/2014/main" id="{A5DB1CA8-F273-A740-ABFB-903B2A99AD68}"/>
                </a:ext>
              </a:extLst>
            </p:cNvPr>
            <p:cNvGrpSpPr/>
            <p:nvPr/>
          </p:nvGrpSpPr>
          <p:grpSpPr>
            <a:xfrm>
              <a:off x="698181" y="350102"/>
              <a:ext cx="7579545" cy="4511461"/>
              <a:chOff x="698181" y="350102"/>
              <a:chExt cx="7579545" cy="4511461"/>
            </a:xfrm>
          </p:grpSpPr>
          <p:pic>
            <p:nvPicPr>
              <p:cNvPr id="14" name="그림 13">
                <a:extLst>
                  <a:ext uri="{FF2B5EF4-FFF2-40B4-BE49-F238E27FC236}">
                    <a16:creationId xmlns:a16="http://schemas.microsoft.com/office/drawing/2014/main" id="{5062A254-EB2A-EF48-BDE9-9C3C05F0B74E}"/>
                  </a:ext>
                </a:extLst>
              </p:cNvPr>
              <p:cNvPicPr>
                <a:picLocks noChangeAspect="1"/>
              </p:cNvPicPr>
              <p:nvPr/>
            </p:nvPicPr>
            <p:blipFill>
              <a:blip r:embed="rId2"/>
              <a:stretch>
                <a:fillRect/>
              </a:stretch>
            </p:blipFill>
            <p:spPr>
              <a:xfrm>
                <a:off x="698181" y="350102"/>
                <a:ext cx="7579545" cy="4511461"/>
              </a:xfrm>
              <a:prstGeom prst="rect">
                <a:avLst/>
              </a:prstGeom>
            </p:spPr>
          </p:pic>
          <p:sp>
            <p:nvSpPr>
              <p:cNvPr id="16" name="직사각형 15">
                <a:extLst>
                  <a:ext uri="{FF2B5EF4-FFF2-40B4-BE49-F238E27FC236}">
                    <a16:creationId xmlns:a16="http://schemas.microsoft.com/office/drawing/2014/main" id="{876ACEC1-BF15-E948-9DEC-839C9F79B2E4}"/>
                  </a:ext>
                </a:extLst>
              </p:cNvPr>
              <p:cNvSpPr/>
              <p:nvPr/>
            </p:nvSpPr>
            <p:spPr>
              <a:xfrm>
                <a:off x="763146" y="350102"/>
                <a:ext cx="1766923" cy="825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28" name="그룹 27">
              <a:extLst>
                <a:ext uri="{FF2B5EF4-FFF2-40B4-BE49-F238E27FC236}">
                  <a16:creationId xmlns:a16="http://schemas.microsoft.com/office/drawing/2014/main" id="{AE00FC6E-83A1-7E4C-8B95-B3A8C57BA464}"/>
                </a:ext>
              </a:extLst>
            </p:cNvPr>
            <p:cNvGrpSpPr/>
            <p:nvPr/>
          </p:nvGrpSpPr>
          <p:grpSpPr>
            <a:xfrm>
              <a:off x="773458" y="3368842"/>
              <a:ext cx="5668593" cy="1581651"/>
              <a:chOff x="773458" y="3368842"/>
              <a:chExt cx="5668593" cy="1581651"/>
            </a:xfrm>
          </p:grpSpPr>
          <p:sp>
            <p:nvSpPr>
              <p:cNvPr id="26" name="직사각형 25">
                <a:extLst>
                  <a:ext uri="{FF2B5EF4-FFF2-40B4-BE49-F238E27FC236}">
                    <a16:creationId xmlns:a16="http://schemas.microsoft.com/office/drawing/2014/main" id="{210B6467-8F13-524A-9CAF-0D7F6B048D17}"/>
                  </a:ext>
                </a:extLst>
              </p:cNvPr>
              <p:cNvSpPr/>
              <p:nvPr/>
            </p:nvSpPr>
            <p:spPr>
              <a:xfrm>
                <a:off x="773458" y="3778731"/>
                <a:ext cx="5668593" cy="1171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7" name="삼각형 26">
                <a:extLst>
                  <a:ext uri="{FF2B5EF4-FFF2-40B4-BE49-F238E27FC236}">
                    <a16:creationId xmlns:a16="http://schemas.microsoft.com/office/drawing/2014/main" id="{D40B87EB-A426-0840-A3AC-04CA3D801F68}"/>
                  </a:ext>
                </a:extLst>
              </p:cNvPr>
              <p:cNvSpPr/>
              <p:nvPr/>
            </p:nvSpPr>
            <p:spPr>
              <a:xfrm>
                <a:off x="3561347" y="3368842"/>
                <a:ext cx="412512" cy="5568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097323"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Step 3: Statistical inference</a:t>
            </a:r>
          </a:p>
        </p:txBody>
      </p:sp>
      <p:sp>
        <p:nvSpPr>
          <p:cNvPr id="2" name="TextBox 1">
            <a:extLst>
              <a:ext uri="{FF2B5EF4-FFF2-40B4-BE49-F238E27FC236}">
                <a16:creationId xmlns:a16="http://schemas.microsoft.com/office/drawing/2014/main" id="{EDC157DB-7D20-9948-BCC5-1ABE50790558}"/>
              </a:ext>
            </a:extLst>
          </p:cNvPr>
          <p:cNvSpPr txBox="1"/>
          <p:nvPr/>
        </p:nvSpPr>
        <p:spPr>
          <a:xfrm>
            <a:off x="152082" y="524353"/>
            <a:ext cx="6154613" cy="707886"/>
          </a:xfrm>
          <a:prstGeom prst="rect">
            <a:avLst/>
          </a:prstGeom>
          <a:solidFill>
            <a:srgbClr val="FFFFFF">
              <a:alpha val="89804"/>
            </a:srgbClr>
          </a:solidFill>
        </p:spPr>
        <p:txBody>
          <a:bodyPr wrap="square" rtlCol="0">
            <a:spAutoFit/>
          </a:bodyPr>
          <a:lstStyle/>
          <a:p>
            <a:r>
              <a:rPr kumimoji="1" lang="en-US" altLang="ko-KR" sz="1000" b="1" dirty="0">
                <a:latin typeface="PT Sans" panose="020B0503020203020204" pitchFamily="34" charset="0"/>
              </a:rPr>
              <a:t>Noise ceiling:</a:t>
            </a:r>
          </a:p>
          <a:p>
            <a:pPr marL="171450" indent="-171450">
              <a:buFont typeface="Arial" panose="020B0604020202020204" pitchFamily="34" charset="0"/>
              <a:buChar char="•"/>
            </a:pPr>
            <a:r>
              <a:rPr kumimoji="1" lang="en-US" altLang="ko-KR" sz="1000" b="1" dirty="0">
                <a:latin typeface="PT Sans" panose="020B0503020203020204" pitchFamily="34" charset="0"/>
              </a:rPr>
              <a:t>Upper bound:</a:t>
            </a:r>
            <a:r>
              <a:rPr kumimoji="1" lang="en-US" altLang="ko-KR" sz="1000" dirty="0">
                <a:latin typeface="PT Sans" panose="020B0503020203020204" pitchFamily="34" charset="0"/>
              </a:rPr>
              <a:t> average correlation between each participant’s RDM with the average RDM (overfitting)</a:t>
            </a:r>
          </a:p>
          <a:p>
            <a:pPr marL="171450" indent="-171450">
              <a:buFont typeface="Arial" panose="020B0604020202020204" pitchFamily="34" charset="0"/>
              <a:buChar char="•"/>
            </a:pPr>
            <a:r>
              <a:rPr kumimoji="1" lang="en-US" altLang="ko-KR" sz="1000" b="1" dirty="0">
                <a:latin typeface="PT Sans" panose="020B0503020203020204" pitchFamily="34" charset="0"/>
              </a:rPr>
              <a:t>Lower bound:</a:t>
            </a:r>
            <a:r>
              <a:rPr kumimoji="1" lang="en-US" altLang="ko-KR" sz="1000" dirty="0">
                <a:latin typeface="PT Sans" panose="020B0503020203020204" pitchFamily="34" charset="0"/>
              </a:rPr>
              <a:t> leave-one-out correlation between one single subject’s RDM with the average RDM of others (underfitting)</a:t>
            </a:r>
            <a:endParaRPr kumimoji="1" lang="ko-KR" altLang="en-US" sz="1000" dirty="0">
              <a:latin typeface="PT Sans" panose="020B0503020203020204" pitchFamily="34" charset="0"/>
            </a:endParaRPr>
          </a:p>
        </p:txBody>
      </p:sp>
    </p:spTree>
    <p:extLst>
      <p:ext uri="{BB962C8B-B14F-4D97-AF65-F5344CB8AC3E}">
        <p14:creationId xmlns:p14="http://schemas.microsoft.com/office/powerpoint/2010/main" val="44290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Nili</a:t>
            </a:r>
            <a:r>
              <a:rPr lang="en-US" altLang="ko-KR" sz="900" dirty="0">
                <a:latin typeface="Helvetica" pitchFamily="2" charset="0"/>
              </a:rPr>
              <a:t> et al., 2014, </a:t>
            </a:r>
            <a:r>
              <a:rPr lang="en-US" altLang="ko-KR" sz="900" i="1" dirty="0" err="1">
                <a:latin typeface="Helvetica" pitchFamily="2" charset="0"/>
              </a:rPr>
              <a:t>PLoS</a:t>
            </a:r>
            <a:r>
              <a:rPr lang="en-US" altLang="ko-KR" sz="900" i="1" dirty="0">
                <a:latin typeface="Helvetica" pitchFamily="2" charset="0"/>
              </a:rPr>
              <a:t> Comp Biol</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13231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Other RSA options</a:t>
            </a:r>
          </a:p>
        </p:txBody>
      </p:sp>
      <p:sp>
        <p:nvSpPr>
          <p:cNvPr id="19" name="TextBox 18">
            <a:extLst>
              <a:ext uri="{FF2B5EF4-FFF2-40B4-BE49-F238E27FC236}">
                <a16:creationId xmlns:a16="http://schemas.microsoft.com/office/drawing/2014/main" id="{824C89EB-73FE-204F-88B0-FE852D0D67C2}"/>
              </a:ext>
            </a:extLst>
          </p:cNvPr>
          <p:cNvSpPr txBox="1"/>
          <p:nvPr/>
        </p:nvSpPr>
        <p:spPr>
          <a:xfrm>
            <a:off x="1127040" y="1111122"/>
            <a:ext cx="7098661" cy="2184957"/>
          </a:xfrm>
          <a:prstGeom prst="rect">
            <a:avLst/>
          </a:prstGeom>
          <a:noFill/>
        </p:spPr>
        <p:txBody>
          <a:bodyPr wrap="square" rtlCol="0">
            <a:spAutoFit/>
          </a:bodyPr>
          <a:lstStyle/>
          <a:p>
            <a:pPr>
              <a:lnSpc>
                <a:spcPct val="200000"/>
              </a:lnSpc>
            </a:pPr>
            <a:r>
              <a:rPr kumimoji="1" lang="en-US" altLang="ko-KR" sz="1400" b="1" dirty="0">
                <a:latin typeface="PT Sans" panose="020B0503020203020204" pitchFamily="34" charset="0"/>
              </a:rPr>
              <a:t>Other analysis options </a:t>
            </a:r>
          </a:p>
          <a:p>
            <a:pPr marL="228600" indent="-228600">
              <a:lnSpc>
                <a:spcPct val="200000"/>
              </a:lnSpc>
              <a:buAutoNum type="arabicPeriod"/>
            </a:pPr>
            <a:r>
              <a:rPr kumimoji="1" lang="en-US" altLang="ko-KR" sz="1400" dirty="0">
                <a:latin typeface="PT Sans" panose="020B0503020203020204" pitchFamily="34" charset="0"/>
              </a:rPr>
              <a:t>Representational connectivity: Comparing brain RDMs among different regions</a:t>
            </a:r>
          </a:p>
          <a:p>
            <a:pPr marL="228600" indent="-228600">
              <a:lnSpc>
                <a:spcPct val="200000"/>
              </a:lnSpc>
              <a:buAutoNum type="arabicPeriod"/>
            </a:pPr>
            <a:r>
              <a:rPr kumimoji="1" lang="en-US" altLang="ko-KR" sz="1400" dirty="0">
                <a:latin typeface="PT Sans" panose="020B0503020203020204" pitchFamily="34" charset="0"/>
              </a:rPr>
              <a:t>Use classification performance as a distance metric</a:t>
            </a:r>
          </a:p>
          <a:p>
            <a:pPr marL="228600" indent="-228600">
              <a:lnSpc>
                <a:spcPct val="200000"/>
              </a:lnSpc>
              <a:buFontTx/>
              <a:buAutoNum type="arabicPeriod"/>
            </a:pPr>
            <a:r>
              <a:rPr kumimoji="1" lang="en-US" altLang="ko-KR" sz="1400" dirty="0">
                <a:latin typeface="PT Sans" panose="020B0503020203020204" pitchFamily="34" charset="0"/>
              </a:rPr>
              <a:t>Searchlight RSA: Each region serves as a model</a:t>
            </a:r>
          </a:p>
          <a:p>
            <a:pPr marL="228600" indent="-228600">
              <a:lnSpc>
                <a:spcPct val="200000"/>
              </a:lnSpc>
              <a:buAutoNum type="arabicPeriod"/>
            </a:pPr>
            <a:r>
              <a:rPr kumimoji="1" lang="en-US" altLang="ko-KR" sz="1400" dirty="0">
                <a:latin typeface="PT Sans" panose="020B0503020203020204" pitchFamily="34" charset="0"/>
              </a:rPr>
              <a:t>Conducting RSA in the GLM context</a:t>
            </a:r>
            <a:endParaRPr kumimoji="1" lang="ko-KR" altLang="en-US" sz="1400" dirty="0">
              <a:latin typeface="PT Sans" panose="020B0503020203020204" pitchFamily="34" charset="0"/>
            </a:endParaRPr>
          </a:p>
        </p:txBody>
      </p:sp>
    </p:spTree>
    <p:extLst>
      <p:ext uri="{BB962C8B-B14F-4D97-AF65-F5344CB8AC3E}">
        <p14:creationId xmlns:p14="http://schemas.microsoft.com/office/powerpoint/2010/main" val="25816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fade">
                                      <p:cBhvr>
                                        <p:cTn id="7" dur="500"/>
                                        <p:tgtEl>
                                          <p:spTgt spid="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2" end="2"/>
                                            </p:txEl>
                                          </p:spTgt>
                                        </p:tgtEl>
                                        <p:attrNameLst>
                                          <p:attrName>style.visibility</p:attrName>
                                        </p:attrNameLst>
                                      </p:cBhvr>
                                      <p:to>
                                        <p:strVal val="visible"/>
                                      </p:to>
                                    </p:set>
                                    <p:animEffect transition="in" filter="fade">
                                      <p:cBhvr>
                                        <p:cTn id="12" dur="500"/>
                                        <p:tgtEl>
                                          <p:spTgt spid="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animEffect transition="in" filter="fade">
                                      <p:cBhvr>
                                        <p:cTn id="17" dur="500"/>
                                        <p:tgtEl>
                                          <p:spTgt spid="1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4" end="4"/>
                                            </p:txEl>
                                          </p:spTgt>
                                        </p:tgtEl>
                                        <p:attrNameLst>
                                          <p:attrName>style.visibility</p:attrName>
                                        </p:attrNameLst>
                                      </p:cBhvr>
                                      <p:to>
                                        <p:strVal val="visible"/>
                                      </p:to>
                                    </p:set>
                                    <p:animEffect transition="in" filter="fade">
                                      <p:cBhvr>
                                        <p:cTn id="22"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Kriegeskorte</a:t>
            </a:r>
            <a:r>
              <a:rPr lang="en-US" altLang="ko-KR" sz="900" dirty="0">
                <a:latin typeface="Helvetica" pitchFamily="2" charset="0"/>
              </a:rPr>
              <a:t> et al., 2008, </a:t>
            </a:r>
            <a:r>
              <a:rPr lang="en-US" altLang="ko-KR" sz="900" i="1" dirty="0">
                <a:latin typeface="Helvetica" pitchFamily="2" charset="0"/>
              </a:rPr>
              <a:t>Neuron</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603889"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Example: 1. Representational connectivity</a:t>
            </a:r>
          </a:p>
        </p:txBody>
      </p:sp>
      <p:pic>
        <p:nvPicPr>
          <p:cNvPr id="2" name="그림 1">
            <a:extLst>
              <a:ext uri="{FF2B5EF4-FFF2-40B4-BE49-F238E27FC236}">
                <a16:creationId xmlns:a16="http://schemas.microsoft.com/office/drawing/2014/main" id="{63C74D4F-40B0-F846-9F20-5968590211B1}"/>
              </a:ext>
            </a:extLst>
          </p:cNvPr>
          <p:cNvPicPr>
            <a:picLocks noChangeAspect="1"/>
          </p:cNvPicPr>
          <p:nvPr/>
        </p:nvPicPr>
        <p:blipFill>
          <a:blip r:embed="rId2"/>
          <a:stretch>
            <a:fillRect/>
          </a:stretch>
        </p:blipFill>
        <p:spPr>
          <a:xfrm>
            <a:off x="4220410" y="1151594"/>
            <a:ext cx="4797055" cy="2640905"/>
          </a:xfrm>
          <a:prstGeom prst="rect">
            <a:avLst/>
          </a:prstGeom>
        </p:spPr>
      </p:pic>
      <p:pic>
        <p:nvPicPr>
          <p:cNvPr id="5" name="그림 4">
            <a:extLst>
              <a:ext uri="{FF2B5EF4-FFF2-40B4-BE49-F238E27FC236}">
                <a16:creationId xmlns:a16="http://schemas.microsoft.com/office/drawing/2014/main" id="{B98982A6-9710-FD43-87EB-B838479E21EB}"/>
              </a:ext>
            </a:extLst>
          </p:cNvPr>
          <p:cNvPicPr>
            <a:picLocks noChangeAspect="1"/>
          </p:cNvPicPr>
          <p:nvPr/>
        </p:nvPicPr>
        <p:blipFill>
          <a:blip r:embed="rId3"/>
          <a:stretch>
            <a:fillRect/>
          </a:stretch>
        </p:blipFill>
        <p:spPr>
          <a:xfrm>
            <a:off x="60883" y="1151594"/>
            <a:ext cx="4048622" cy="2331547"/>
          </a:xfrm>
          <a:prstGeom prst="rect">
            <a:avLst/>
          </a:prstGeom>
        </p:spPr>
      </p:pic>
    </p:spTree>
    <p:extLst>
      <p:ext uri="{BB962C8B-B14F-4D97-AF65-F5344CB8AC3E}">
        <p14:creationId xmlns:p14="http://schemas.microsoft.com/office/powerpoint/2010/main" val="103390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389F14F-F48D-384F-A485-70BC78ECC4EF}"/>
              </a:ext>
            </a:extLst>
          </p:cNvPr>
          <p:cNvSpPr/>
          <p:nvPr/>
        </p:nvSpPr>
        <p:spPr>
          <a:xfrm>
            <a:off x="134035" y="4819442"/>
            <a:ext cx="1862667" cy="230832"/>
          </a:xfrm>
          <a:prstGeom prst="rect">
            <a:avLst/>
          </a:prstGeom>
        </p:spPr>
        <p:txBody>
          <a:bodyPr wrap="square">
            <a:spAutoFit/>
          </a:bodyPr>
          <a:lstStyle/>
          <a:p>
            <a:r>
              <a:rPr lang="en-US" altLang="ko-KR" sz="900" dirty="0" err="1">
                <a:latin typeface="Helvetica" pitchFamily="2" charset="0"/>
              </a:rPr>
              <a:t>Kohoutová</a:t>
            </a:r>
            <a:r>
              <a:rPr lang="en-US" altLang="ko-KR" sz="900" dirty="0">
                <a:latin typeface="Helvetica" pitchFamily="2" charset="0"/>
              </a:rPr>
              <a:t> et al., in revision</a:t>
            </a:r>
            <a:endParaRPr lang="en-US" altLang="ko-KR" sz="900" i="1" dirty="0">
              <a:latin typeface="Helvetica" pitchFamily="2" charset="0"/>
            </a:endParaRP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626827"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Example: 2. Accuracy as distance</a:t>
            </a:r>
          </a:p>
        </p:txBody>
      </p:sp>
      <p:pic>
        <p:nvPicPr>
          <p:cNvPr id="8" name="그림 7">
            <a:extLst>
              <a:ext uri="{FF2B5EF4-FFF2-40B4-BE49-F238E27FC236}">
                <a16:creationId xmlns:a16="http://schemas.microsoft.com/office/drawing/2014/main" id="{15E257CF-7C2A-3144-878C-050A619D966D}"/>
              </a:ext>
            </a:extLst>
          </p:cNvPr>
          <p:cNvPicPr>
            <a:picLocks noChangeAspect="1"/>
          </p:cNvPicPr>
          <p:nvPr/>
        </p:nvPicPr>
        <p:blipFill>
          <a:blip r:embed="rId2"/>
          <a:stretch>
            <a:fillRect/>
          </a:stretch>
        </p:blipFill>
        <p:spPr>
          <a:xfrm>
            <a:off x="1996702" y="679932"/>
            <a:ext cx="4676503" cy="3899801"/>
          </a:xfrm>
          <a:prstGeom prst="rect">
            <a:avLst/>
          </a:prstGeom>
        </p:spPr>
      </p:pic>
    </p:spTree>
    <p:extLst>
      <p:ext uri="{BB962C8B-B14F-4D97-AF65-F5344CB8AC3E}">
        <p14:creationId xmlns:p14="http://schemas.microsoft.com/office/powerpoint/2010/main" val="237351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B1C9617-770D-5F45-96D8-B203943AB535}"/>
              </a:ext>
            </a:extLst>
          </p:cNvPr>
          <p:cNvSpPr/>
          <p:nvPr/>
        </p:nvSpPr>
        <p:spPr>
          <a:xfrm>
            <a:off x="60883" y="119270"/>
            <a:ext cx="394614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Representational similarity analysis</a:t>
            </a:r>
          </a:p>
        </p:txBody>
      </p:sp>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01F1B451-C836-4A41-B9A1-58C74B3B1F23}"/>
              </a:ext>
            </a:extLst>
          </p:cNvPr>
          <p:cNvSpPr/>
          <p:nvPr/>
        </p:nvSpPr>
        <p:spPr>
          <a:xfrm>
            <a:off x="2485018" y="994142"/>
            <a:ext cx="4173963" cy="2862322"/>
          </a:xfrm>
          <a:prstGeom prst="rect">
            <a:avLst/>
          </a:prstGeom>
        </p:spPr>
        <p:txBody>
          <a:bodyPr wrap="none">
            <a:spAutoFit/>
          </a:bodyPr>
          <a:lstStyle/>
          <a:p>
            <a:pPr algn="ctr"/>
            <a:r>
              <a:rPr lang="en-US" altLang="ko-KR" sz="2000" dirty="0">
                <a:solidFill>
                  <a:schemeClr val="tx1">
                    <a:lumMod val="65000"/>
                    <a:lumOff val="35000"/>
                  </a:schemeClr>
                </a:solidFill>
                <a:latin typeface="PT Sans Narrow" charset="-52"/>
                <a:ea typeface="PT Sans Narrow" charset="-52"/>
                <a:cs typeface="PT Sans Narrow" charset="-52"/>
              </a:rPr>
              <a:t>Let’s start with the following three questions:</a:t>
            </a:r>
          </a:p>
          <a:p>
            <a:pPr algn="ctr"/>
            <a:endParaRPr lang="en-US" altLang="ko-KR" sz="2000" dirty="0">
              <a:solidFill>
                <a:schemeClr val="tx1">
                  <a:lumMod val="65000"/>
                  <a:lumOff val="35000"/>
                </a:schemeClr>
              </a:solidFill>
              <a:latin typeface="PT Sans Narrow" charset="-52"/>
              <a:ea typeface="PT Sans Narrow" charset="-52"/>
              <a:cs typeface="PT Sans Narrow" charset="-52"/>
            </a:endParaRPr>
          </a:p>
          <a:p>
            <a:pPr algn="ctr"/>
            <a:r>
              <a:rPr lang="en-US" altLang="ko-KR" sz="2000" dirty="0">
                <a:solidFill>
                  <a:schemeClr val="tx1">
                    <a:lumMod val="65000"/>
                    <a:lumOff val="35000"/>
                  </a:schemeClr>
                </a:solidFill>
                <a:latin typeface="PT Sans Narrow" charset="-52"/>
                <a:ea typeface="PT Sans Narrow" charset="-52"/>
                <a:cs typeface="PT Sans Narrow" charset="-52"/>
              </a:rPr>
              <a:t>What is…</a:t>
            </a:r>
          </a:p>
          <a:p>
            <a:pPr algn="ctr"/>
            <a:endParaRPr lang="en-US" altLang="ko-KR" sz="2000" dirty="0">
              <a:solidFill>
                <a:schemeClr val="tx1">
                  <a:lumMod val="65000"/>
                  <a:lumOff val="35000"/>
                </a:schemeClr>
              </a:solidFill>
              <a:latin typeface="PT Sans Narrow" charset="-52"/>
              <a:ea typeface="PT Sans Narrow" charset="-52"/>
              <a:cs typeface="PT Sans Narrow" charset="-52"/>
            </a:endParaRPr>
          </a:p>
          <a:p>
            <a:pPr algn="ctr"/>
            <a:r>
              <a:rPr lang="en-US" altLang="ko-KR" sz="2000" dirty="0">
                <a:solidFill>
                  <a:schemeClr val="tx1">
                    <a:lumMod val="65000"/>
                    <a:lumOff val="35000"/>
                  </a:schemeClr>
                </a:solidFill>
                <a:latin typeface="PT Sans Narrow" charset="-52"/>
                <a:ea typeface="PT Sans Narrow" charset="-52"/>
                <a:cs typeface="PT Sans Narrow" charset="-52"/>
              </a:rPr>
              <a:t>Representation?</a:t>
            </a:r>
          </a:p>
          <a:p>
            <a:pPr algn="ctr"/>
            <a:endParaRPr lang="en-US" altLang="ko-KR" sz="2000" dirty="0">
              <a:solidFill>
                <a:schemeClr val="tx1">
                  <a:lumMod val="65000"/>
                  <a:lumOff val="35000"/>
                </a:schemeClr>
              </a:solidFill>
              <a:latin typeface="PT Sans Narrow" charset="-52"/>
              <a:ea typeface="PT Sans Narrow" charset="-52"/>
              <a:cs typeface="PT Sans Narrow" charset="-52"/>
            </a:endParaRPr>
          </a:p>
          <a:p>
            <a:pPr algn="ctr"/>
            <a:r>
              <a:rPr lang="en-US" altLang="ko-KR" sz="2000" dirty="0">
                <a:solidFill>
                  <a:schemeClr val="tx1">
                    <a:lumMod val="65000"/>
                    <a:lumOff val="35000"/>
                  </a:schemeClr>
                </a:solidFill>
                <a:latin typeface="PT Sans Narrow" charset="-52"/>
                <a:ea typeface="PT Sans Narrow" charset="-52"/>
                <a:cs typeface="PT Sans Narrow" charset="-52"/>
              </a:rPr>
              <a:t>Representational space?</a:t>
            </a:r>
          </a:p>
          <a:p>
            <a:pPr algn="ctr"/>
            <a:endParaRPr lang="en-US" altLang="ko-KR" sz="2000" dirty="0">
              <a:solidFill>
                <a:schemeClr val="tx1">
                  <a:lumMod val="65000"/>
                  <a:lumOff val="35000"/>
                </a:schemeClr>
              </a:solidFill>
              <a:latin typeface="PT Sans Narrow" charset="-52"/>
              <a:ea typeface="PT Sans Narrow" charset="-52"/>
              <a:cs typeface="PT Sans Narrow" charset="-52"/>
            </a:endParaRPr>
          </a:p>
          <a:p>
            <a:pPr algn="ctr"/>
            <a:r>
              <a:rPr lang="en-US" altLang="ko-KR" sz="2000" dirty="0">
                <a:solidFill>
                  <a:schemeClr val="tx1">
                    <a:lumMod val="65000"/>
                    <a:lumOff val="35000"/>
                  </a:schemeClr>
                </a:solidFill>
                <a:latin typeface="PT Sans Narrow" charset="-52"/>
                <a:ea typeface="PT Sans Narrow" charset="-52"/>
                <a:cs typeface="PT Sans Narrow" charset="-52"/>
              </a:rPr>
              <a:t>Representational geometry?</a:t>
            </a:r>
          </a:p>
        </p:txBody>
      </p:sp>
    </p:spTree>
    <p:extLst>
      <p:ext uri="{BB962C8B-B14F-4D97-AF65-F5344CB8AC3E}">
        <p14:creationId xmlns:p14="http://schemas.microsoft.com/office/powerpoint/2010/main" val="12452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2" end="2"/>
                                            </p:txEl>
                                          </p:spTgt>
                                        </p:tgtEl>
                                        <p:attrNameLst>
                                          <p:attrName>style.visibility</p:attrName>
                                        </p:attrNameLst>
                                      </p:cBhvr>
                                      <p:to>
                                        <p:strVal val="visible"/>
                                      </p:to>
                                    </p:set>
                                    <p:animEffect transition="in" filter="fade">
                                      <p:cBhvr>
                                        <p:cTn id="10" dur="500"/>
                                        <p:tgtEl>
                                          <p:spTgt spid="10">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fade">
                                      <p:cBhvr>
                                        <p:cTn id="15" dur="500"/>
                                        <p:tgtEl>
                                          <p:spTgt spid="10">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6" end="6"/>
                                            </p:txEl>
                                          </p:spTgt>
                                        </p:tgtEl>
                                        <p:attrNameLst>
                                          <p:attrName>style.visibility</p:attrName>
                                        </p:attrNameLst>
                                      </p:cBhvr>
                                      <p:to>
                                        <p:strVal val="visible"/>
                                      </p:to>
                                    </p:set>
                                    <p:animEffect transition="in" filter="fade">
                                      <p:cBhvr>
                                        <p:cTn id="20" dur="500"/>
                                        <p:tgtEl>
                                          <p:spTgt spid="10">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Effect transition="in" filter="fade">
                                      <p:cBhvr>
                                        <p:cTn id="25"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389F14F-F48D-384F-A485-70BC78ECC4EF}"/>
              </a:ext>
            </a:extLst>
          </p:cNvPr>
          <p:cNvSpPr/>
          <p:nvPr/>
        </p:nvSpPr>
        <p:spPr>
          <a:xfrm>
            <a:off x="134035" y="4819442"/>
            <a:ext cx="2189779"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14752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Example: 3. Searchlight RSA</a:t>
            </a:r>
          </a:p>
        </p:txBody>
      </p:sp>
      <p:pic>
        <p:nvPicPr>
          <p:cNvPr id="7" name="그림 6">
            <a:extLst>
              <a:ext uri="{FF2B5EF4-FFF2-40B4-BE49-F238E27FC236}">
                <a16:creationId xmlns:a16="http://schemas.microsoft.com/office/drawing/2014/main" id="{E9FB869D-6E1B-2441-83E0-AD5E91F26104}"/>
              </a:ext>
            </a:extLst>
          </p:cNvPr>
          <p:cNvPicPr>
            <a:picLocks noChangeAspect="1"/>
          </p:cNvPicPr>
          <p:nvPr/>
        </p:nvPicPr>
        <p:blipFill rotWithShape="1">
          <a:blip r:embed="rId2"/>
          <a:srcRect r="50390"/>
          <a:stretch/>
        </p:blipFill>
        <p:spPr>
          <a:xfrm>
            <a:off x="4810538" y="463324"/>
            <a:ext cx="3418257" cy="4216851"/>
          </a:xfrm>
          <a:prstGeom prst="rect">
            <a:avLst/>
          </a:prstGeom>
        </p:spPr>
      </p:pic>
      <p:sp>
        <p:nvSpPr>
          <p:cNvPr id="18" name="TextBox 17">
            <a:extLst>
              <a:ext uri="{FF2B5EF4-FFF2-40B4-BE49-F238E27FC236}">
                <a16:creationId xmlns:a16="http://schemas.microsoft.com/office/drawing/2014/main" id="{5BE9D253-E043-5B46-8056-A602B5150357}"/>
              </a:ext>
            </a:extLst>
          </p:cNvPr>
          <p:cNvSpPr txBox="1"/>
          <p:nvPr/>
        </p:nvSpPr>
        <p:spPr>
          <a:xfrm>
            <a:off x="1815857" y="3345656"/>
            <a:ext cx="2728645" cy="830997"/>
          </a:xfrm>
          <a:prstGeom prst="rect">
            <a:avLst/>
          </a:prstGeom>
          <a:noFill/>
        </p:spPr>
        <p:txBody>
          <a:bodyPr wrap="square" rtlCol="0">
            <a:spAutoFit/>
          </a:bodyPr>
          <a:lstStyle/>
          <a:p>
            <a:pPr algn="ctr"/>
            <a:r>
              <a:rPr kumimoji="1" lang="en-US" altLang="ko-KR" sz="1200" dirty="0">
                <a:latin typeface="PT Sans" panose="020B0503020203020204" pitchFamily="34" charset="0"/>
              </a:rPr>
              <a:t>In addition to the MVPA, we can calculate the RDM (in this figure, DSM) for each person, and see between-subject consistency of the RDMs</a:t>
            </a:r>
            <a:endParaRPr kumimoji="1" lang="ko-KR" altLang="en-US" sz="1200" dirty="0">
              <a:latin typeface="PT Sans" panose="020B0503020203020204" pitchFamily="34" charset="0"/>
            </a:endParaRPr>
          </a:p>
        </p:txBody>
      </p:sp>
    </p:spTree>
    <p:extLst>
      <p:ext uri="{BB962C8B-B14F-4D97-AF65-F5344CB8AC3E}">
        <p14:creationId xmlns:p14="http://schemas.microsoft.com/office/powerpoint/2010/main" val="318813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389F14F-F48D-384F-A485-70BC78ECC4EF}"/>
              </a:ext>
            </a:extLst>
          </p:cNvPr>
          <p:cNvSpPr/>
          <p:nvPr/>
        </p:nvSpPr>
        <p:spPr>
          <a:xfrm>
            <a:off x="134035" y="4819442"/>
            <a:ext cx="2189779"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endParaRPr lang="en-US" altLang="ko-KR" sz="900" i="1" dirty="0">
              <a:latin typeface="Helvetica" pitchFamily="2" charset="0"/>
            </a:endParaRP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14752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Example: 3. Searchlight RSA</a:t>
            </a:r>
          </a:p>
        </p:txBody>
      </p:sp>
      <p:pic>
        <p:nvPicPr>
          <p:cNvPr id="7" name="그림 6">
            <a:extLst>
              <a:ext uri="{FF2B5EF4-FFF2-40B4-BE49-F238E27FC236}">
                <a16:creationId xmlns:a16="http://schemas.microsoft.com/office/drawing/2014/main" id="{E9FB869D-6E1B-2441-83E0-AD5E91F26104}"/>
              </a:ext>
            </a:extLst>
          </p:cNvPr>
          <p:cNvPicPr>
            <a:picLocks noChangeAspect="1"/>
          </p:cNvPicPr>
          <p:nvPr/>
        </p:nvPicPr>
        <p:blipFill rotWithShape="1">
          <a:blip r:embed="rId2"/>
          <a:srcRect l="51353" r="387"/>
          <a:stretch/>
        </p:blipFill>
        <p:spPr>
          <a:xfrm>
            <a:off x="4924994" y="463324"/>
            <a:ext cx="3325232" cy="4216851"/>
          </a:xfrm>
          <a:prstGeom prst="rect">
            <a:avLst/>
          </a:prstGeom>
        </p:spPr>
      </p:pic>
      <p:sp>
        <p:nvSpPr>
          <p:cNvPr id="18" name="TextBox 17">
            <a:extLst>
              <a:ext uri="{FF2B5EF4-FFF2-40B4-BE49-F238E27FC236}">
                <a16:creationId xmlns:a16="http://schemas.microsoft.com/office/drawing/2014/main" id="{5BE9D253-E043-5B46-8056-A602B5150357}"/>
              </a:ext>
            </a:extLst>
          </p:cNvPr>
          <p:cNvSpPr txBox="1"/>
          <p:nvPr/>
        </p:nvSpPr>
        <p:spPr>
          <a:xfrm>
            <a:off x="2009650" y="2248583"/>
            <a:ext cx="2305610" cy="646331"/>
          </a:xfrm>
          <a:prstGeom prst="rect">
            <a:avLst/>
          </a:prstGeom>
          <a:noFill/>
        </p:spPr>
        <p:txBody>
          <a:bodyPr wrap="square" rtlCol="0">
            <a:spAutoFit/>
          </a:bodyPr>
          <a:lstStyle/>
          <a:p>
            <a:pPr algn="ctr"/>
            <a:r>
              <a:rPr kumimoji="1" lang="en-US" altLang="ko-KR" sz="1200" dirty="0">
                <a:latin typeface="PT Sans" panose="020B0503020203020204" pitchFamily="34" charset="0"/>
              </a:rPr>
              <a:t>We can also cluster the regions based on the RDM patterns (for each individual or for group)</a:t>
            </a:r>
            <a:endParaRPr kumimoji="1" lang="ko-KR" altLang="en-US" sz="1200" dirty="0">
              <a:latin typeface="PT Sans" panose="020B0503020203020204" pitchFamily="34" charset="0"/>
            </a:endParaRPr>
          </a:p>
        </p:txBody>
      </p:sp>
    </p:spTree>
    <p:extLst>
      <p:ext uri="{BB962C8B-B14F-4D97-AF65-F5344CB8AC3E}">
        <p14:creationId xmlns:p14="http://schemas.microsoft.com/office/powerpoint/2010/main" val="426847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389F14F-F48D-384F-A485-70BC78ECC4EF}"/>
              </a:ext>
            </a:extLst>
          </p:cNvPr>
          <p:cNvSpPr/>
          <p:nvPr/>
        </p:nvSpPr>
        <p:spPr>
          <a:xfrm>
            <a:off x="134035" y="4819442"/>
            <a:ext cx="2189779" cy="230832"/>
          </a:xfrm>
          <a:prstGeom prst="rect">
            <a:avLst/>
          </a:prstGeom>
        </p:spPr>
        <p:txBody>
          <a:bodyPr wrap="square">
            <a:spAutoFit/>
          </a:bodyPr>
          <a:lstStyle/>
          <a:p>
            <a:r>
              <a:rPr lang="en-US" altLang="ko-KR" sz="900" dirty="0" err="1">
                <a:latin typeface="Helvetica" pitchFamily="2" charset="0"/>
              </a:rPr>
              <a:t>Kragel</a:t>
            </a:r>
            <a:r>
              <a:rPr lang="en-US" altLang="ko-KR" sz="900" dirty="0">
                <a:latin typeface="Helvetica" pitchFamily="2" charset="0"/>
              </a:rPr>
              <a:t> et al., 2018, </a:t>
            </a:r>
            <a:r>
              <a:rPr lang="en-US" altLang="ko-KR" sz="900" i="1" dirty="0">
                <a:latin typeface="Helvetica" pitchFamily="2" charset="0"/>
              </a:rPr>
              <a:t>Nat </a:t>
            </a:r>
            <a:r>
              <a:rPr lang="en-US" altLang="ko-KR" sz="900" i="1" dirty="0" err="1">
                <a:latin typeface="Helvetica" pitchFamily="2" charset="0"/>
              </a:rPr>
              <a:t>Neurosci</a:t>
            </a:r>
            <a:endParaRPr lang="en-US" altLang="ko-KR" sz="900" i="1" dirty="0">
              <a:latin typeface="Helvetica" pitchFamily="2" charset="0"/>
            </a:endParaRP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965060"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Example: 4. RSA in the GLM context</a:t>
            </a:r>
          </a:p>
        </p:txBody>
      </p:sp>
      <p:pic>
        <p:nvPicPr>
          <p:cNvPr id="2" name="그림 1">
            <a:extLst>
              <a:ext uri="{FF2B5EF4-FFF2-40B4-BE49-F238E27FC236}">
                <a16:creationId xmlns:a16="http://schemas.microsoft.com/office/drawing/2014/main" id="{B1F50698-7C2B-F849-ACED-8BFA42F52AB7}"/>
              </a:ext>
            </a:extLst>
          </p:cNvPr>
          <p:cNvPicPr>
            <a:picLocks noChangeAspect="1"/>
          </p:cNvPicPr>
          <p:nvPr/>
        </p:nvPicPr>
        <p:blipFill>
          <a:blip r:embed="rId2"/>
          <a:stretch>
            <a:fillRect/>
          </a:stretch>
        </p:blipFill>
        <p:spPr>
          <a:xfrm>
            <a:off x="1947454" y="860687"/>
            <a:ext cx="5249091" cy="3864715"/>
          </a:xfrm>
          <a:prstGeom prst="rect">
            <a:avLst/>
          </a:prstGeom>
        </p:spPr>
      </p:pic>
    </p:spTree>
    <p:extLst>
      <p:ext uri="{BB962C8B-B14F-4D97-AF65-F5344CB8AC3E}">
        <p14:creationId xmlns:p14="http://schemas.microsoft.com/office/powerpoint/2010/main" val="201708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2C225E35-DCE8-2443-96B2-8859D56CB2DF}"/>
              </a:ext>
            </a:extLst>
          </p:cNvPr>
          <p:cNvPicPr>
            <a:picLocks noChangeAspect="1"/>
          </p:cNvPicPr>
          <p:nvPr/>
        </p:nvPicPr>
        <p:blipFill>
          <a:blip r:embed="rId2"/>
          <a:stretch>
            <a:fillRect/>
          </a:stretch>
        </p:blipFill>
        <p:spPr>
          <a:xfrm>
            <a:off x="2170588" y="273170"/>
            <a:ext cx="6839377" cy="4735385"/>
          </a:xfrm>
          <a:prstGeom prst="rect">
            <a:avLst/>
          </a:prstGeom>
        </p:spPr>
      </p:pic>
      <p:sp>
        <p:nvSpPr>
          <p:cNvPr id="6" name="직사각형 5">
            <a:extLst>
              <a:ext uri="{FF2B5EF4-FFF2-40B4-BE49-F238E27FC236}">
                <a16:creationId xmlns:a16="http://schemas.microsoft.com/office/drawing/2014/main" id="{5389F14F-F48D-384F-A485-70BC78ECC4EF}"/>
              </a:ext>
            </a:extLst>
          </p:cNvPr>
          <p:cNvSpPr/>
          <p:nvPr/>
        </p:nvSpPr>
        <p:spPr>
          <a:xfrm>
            <a:off x="134035" y="4819442"/>
            <a:ext cx="3809315"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2014, </a:t>
            </a:r>
            <a:r>
              <a:rPr lang="en-US" altLang="ko-KR" sz="900" i="1" dirty="0" err="1">
                <a:latin typeface="Helvetica" pitchFamily="2" charset="0"/>
              </a:rPr>
              <a:t>Annu</a:t>
            </a:r>
            <a:r>
              <a:rPr lang="en-US" altLang="ko-KR" sz="900" i="1" dirty="0">
                <a:latin typeface="Helvetica" pitchFamily="2" charset="0"/>
              </a:rPr>
              <a:t> Rev </a:t>
            </a:r>
            <a:r>
              <a:rPr lang="en-US" altLang="ko-KR" sz="900" i="1" dirty="0" err="1">
                <a:latin typeface="Helvetica" pitchFamily="2" charset="0"/>
              </a:rPr>
              <a:t>Neurosci</a:t>
            </a:r>
            <a:r>
              <a:rPr lang="en-US" altLang="ko-KR" sz="900" i="1" dirty="0">
                <a:latin typeface="Helvetica" pitchFamily="2" charset="0"/>
              </a:rPr>
              <a:t>; </a:t>
            </a:r>
            <a:r>
              <a:rPr lang="en-US" altLang="ko-KR" sz="900" dirty="0" err="1">
                <a:latin typeface="Helvetica" pitchFamily="2" charset="0"/>
              </a:rPr>
              <a:t>Haxby</a:t>
            </a:r>
            <a:r>
              <a:rPr lang="en-US" altLang="ko-KR" sz="900" dirty="0">
                <a:latin typeface="Helvetica" pitchFamily="2" charset="0"/>
              </a:rPr>
              <a:t> et al., 2011, </a:t>
            </a:r>
            <a:r>
              <a:rPr lang="en-US" altLang="ko-KR" sz="900" i="1" dirty="0">
                <a:latin typeface="Helvetica" pitchFamily="2" charset="0"/>
              </a:rPr>
              <a:t>Neuron</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1978427"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Hyper-alignment</a:t>
            </a:r>
          </a:p>
        </p:txBody>
      </p:sp>
      <p:sp>
        <p:nvSpPr>
          <p:cNvPr id="5" name="직사각형 4">
            <a:extLst>
              <a:ext uri="{FF2B5EF4-FFF2-40B4-BE49-F238E27FC236}">
                <a16:creationId xmlns:a16="http://schemas.microsoft.com/office/drawing/2014/main" id="{AB2DEA02-466F-3F49-A507-46FDE1D8D772}"/>
              </a:ext>
            </a:extLst>
          </p:cNvPr>
          <p:cNvSpPr/>
          <p:nvPr/>
        </p:nvSpPr>
        <p:spPr>
          <a:xfrm>
            <a:off x="266578" y="1605265"/>
            <a:ext cx="2132230" cy="1754326"/>
          </a:xfrm>
          <a:prstGeom prst="rect">
            <a:avLst/>
          </a:prstGeom>
        </p:spPr>
        <p:txBody>
          <a:bodyPr wrap="square">
            <a:spAutoFit/>
          </a:bodyPr>
          <a:lstStyle/>
          <a:p>
            <a:r>
              <a:rPr lang="en-US" altLang="ko-KR" sz="1200" b="1" dirty="0">
                <a:latin typeface="PT Sans" panose="020B0503020203020204" pitchFamily="34" charset="0"/>
              </a:rPr>
              <a:t>Hyper-alignment:</a:t>
            </a:r>
          </a:p>
          <a:p>
            <a:r>
              <a:rPr lang="en-US" altLang="ko-KR" sz="1200" dirty="0">
                <a:latin typeface="PT Sans" panose="020B0503020203020204" pitchFamily="34" charset="0"/>
              </a:rPr>
              <a:t>aligning individual neural representational spaces into a common model space </a:t>
            </a:r>
          </a:p>
          <a:p>
            <a:endParaRPr lang="en-US" altLang="ko-KR" sz="1200" dirty="0">
              <a:latin typeface="PT Sans" panose="020B0503020203020204" pitchFamily="34" charset="0"/>
            </a:endParaRPr>
          </a:p>
          <a:p>
            <a:r>
              <a:rPr lang="en-US" altLang="ko-KR" sz="1200" dirty="0">
                <a:latin typeface="PT Sans" panose="020B0503020203020204" pitchFamily="34" charset="0"/>
              </a:rPr>
              <a:t>Iterative </a:t>
            </a:r>
            <a:r>
              <a:rPr lang="en-US" altLang="ko-KR" sz="1200" b="1" dirty="0">
                <a:latin typeface="PT Sans" panose="020B0503020203020204" pitchFamily="34" charset="0"/>
              </a:rPr>
              <a:t>procrustean transformation </a:t>
            </a:r>
            <a:r>
              <a:rPr lang="en-US" altLang="ko-KR" sz="1200" dirty="0">
                <a:latin typeface="PT Sans" panose="020B0503020203020204" pitchFamily="34" charset="0"/>
              </a:rPr>
              <a:t>to the common representational space</a:t>
            </a:r>
          </a:p>
        </p:txBody>
      </p:sp>
      <p:sp>
        <p:nvSpPr>
          <p:cNvPr id="7" name="직사각형 6">
            <a:extLst>
              <a:ext uri="{FF2B5EF4-FFF2-40B4-BE49-F238E27FC236}">
                <a16:creationId xmlns:a16="http://schemas.microsoft.com/office/drawing/2014/main" id="{5812BA1A-B6FB-F54F-AA98-C9115846FED0}"/>
              </a:ext>
            </a:extLst>
          </p:cNvPr>
          <p:cNvSpPr/>
          <p:nvPr/>
        </p:nvSpPr>
        <p:spPr>
          <a:xfrm>
            <a:off x="4882242" y="415044"/>
            <a:ext cx="4127723" cy="463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296553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389F14F-F48D-384F-A485-70BC78ECC4EF}"/>
              </a:ext>
            </a:extLst>
          </p:cNvPr>
          <p:cNvSpPr/>
          <p:nvPr/>
        </p:nvSpPr>
        <p:spPr>
          <a:xfrm>
            <a:off x="134035" y="4819442"/>
            <a:ext cx="2189779"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2011, </a:t>
            </a:r>
            <a:r>
              <a:rPr lang="en-US" altLang="ko-KR" sz="900" i="1" dirty="0">
                <a:latin typeface="Helvetica" pitchFamily="2" charset="0"/>
              </a:rPr>
              <a:t>Neuron</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128913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Procrustes</a:t>
            </a:r>
          </a:p>
        </p:txBody>
      </p:sp>
      <p:pic>
        <p:nvPicPr>
          <p:cNvPr id="7" name="그림 6">
            <a:extLst>
              <a:ext uri="{FF2B5EF4-FFF2-40B4-BE49-F238E27FC236}">
                <a16:creationId xmlns:a16="http://schemas.microsoft.com/office/drawing/2014/main" id="{1F6C05FE-FB86-E643-A5C1-BF47AB1DA5BE}"/>
              </a:ext>
            </a:extLst>
          </p:cNvPr>
          <p:cNvPicPr>
            <a:picLocks noChangeAspect="1"/>
          </p:cNvPicPr>
          <p:nvPr/>
        </p:nvPicPr>
        <p:blipFill>
          <a:blip r:embed="rId2"/>
          <a:stretch>
            <a:fillRect/>
          </a:stretch>
        </p:blipFill>
        <p:spPr>
          <a:xfrm>
            <a:off x="705450" y="1321160"/>
            <a:ext cx="3017856" cy="2312067"/>
          </a:xfrm>
          <a:prstGeom prst="rect">
            <a:avLst/>
          </a:prstGeom>
        </p:spPr>
      </p:pic>
      <p:sp>
        <p:nvSpPr>
          <p:cNvPr id="8" name="직사각형 7">
            <a:extLst>
              <a:ext uri="{FF2B5EF4-FFF2-40B4-BE49-F238E27FC236}">
                <a16:creationId xmlns:a16="http://schemas.microsoft.com/office/drawing/2014/main" id="{737DDED9-B472-AA4F-9ECC-74167F6D17CA}"/>
              </a:ext>
            </a:extLst>
          </p:cNvPr>
          <p:cNvSpPr/>
          <p:nvPr/>
        </p:nvSpPr>
        <p:spPr>
          <a:xfrm>
            <a:off x="4059799" y="1325255"/>
            <a:ext cx="4572000" cy="2492990"/>
          </a:xfrm>
          <a:prstGeom prst="rect">
            <a:avLst/>
          </a:prstGeom>
        </p:spPr>
        <p:txBody>
          <a:bodyPr>
            <a:spAutoFit/>
          </a:bodyPr>
          <a:lstStyle/>
          <a:p>
            <a:r>
              <a:rPr lang="en-US" altLang="ko-KR" sz="1200" dirty="0">
                <a:solidFill>
                  <a:srgbClr val="222222"/>
                </a:solidFill>
                <a:latin typeface="PT Sans" panose="020B0503020203020204" pitchFamily="34" charset="0"/>
              </a:rPr>
              <a:t>From Greek mythology, </a:t>
            </a:r>
          </a:p>
          <a:p>
            <a:endParaRPr lang="en-US" altLang="ko-KR" sz="1200" dirty="0">
              <a:solidFill>
                <a:srgbClr val="222222"/>
              </a:solidFill>
              <a:latin typeface="PT Sans" panose="020B0503020203020204" pitchFamily="34" charset="0"/>
            </a:endParaRPr>
          </a:p>
          <a:p>
            <a:r>
              <a:rPr lang="en-US" altLang="ko-KR" sz="1200" dirty="0">
                <a:solidFill>
                  <a:srgbClr val="222222"/>
                </a:solidFill>
                <a:latin typeface="PT Sans" panose="020B0503020203020204" pitchFamily="34" charset="0"/>
              </a:rPr>
              <a:t>Procrustes (or “the stretcher”) was a bandit from Attica </a:t>
            </a:r>
          </a:p>
          <a:p>
            <a:endParaRPr lang="en-US" altLang="ko-KR" sz="1200" dirty="0">
              <a:solidFill>
                <a:srgbClr val="222222"/>
              </a:solidFill>
              <a:latin typeface="PT Sans" panose="020B0503020203020204" pitchFamily="34" charset="0"/>
            </a:endParaRPr>
          </a:p>
          <a:p>
            <a:r>
              <a:rPr lang="en-US" altLang="ko-KR" sz="1200" dirty="0">
                <a:solidFill>
                  <a:srgbClr val="222222"/>
                </a:solidFill>
                <a:latin typeface="PT Sans" panose="020B0503020203020204" pitchFamily="34" charset="0"/>
              </a:rPr>
              <a:t>He attached people by stretching them or cutting off their legs, so as to force them to fit the size of an iron bed</a:t>
            </a:r>
          </a:p>
          <a:p>
            <a:endParaRPr lang="en-US" altLang="ko-KR" sz="1200" dirty="0">
              <a:solidFill>
                <a:srgbClr val="222222"/>
              </a:solidFill>
              <a:latin typeface="PT Sans" panose="020B0503020203020204" pitchFamily="34" charset="0"/>
            </a:endParaRPr>
          </a:p>
          <a:p>
            <a:r>
              <a:rPr lang="en-US" altLang="ko-KR" sz="1200" dirty="0">
                <a:solidFill>
                  <a:srgbClr val="222222"/>
                </a:solidFill>
                <a:latin typeface="PT Sans" panose="020B0503020203020204" pitchFamily="34" charset="0"/>
              </a:rPr>
              <a:t>The word "Procrustean" is thus used to describe situations where different lengths or sizes or properties are fitted to an arbitrary standard.</a:t>
            </a:r>
          </a:p>
          <a:p>
            <a:endParaRPr lang="en-US" altLang="ko-KR" sz="1200" b="0" i="0" dirty="0">
              <a:solidFill>
                <a:srgbClr val="222222"/>
              </a:solidFill>
              <a:effectLst/>
              <a:latin typeface="PT Sans" panose="020B0503020203020204" pitchFamily="34" charset="0"/>
            </a:endParaRPr>
          </a:p>
          <a:p>
            <a:pPr algn="r"/>
            <a:r>
              <a:rPr lang="en-US" altLang="ko-KR" sz="1200" dirty="0">
                <a:solidFill>
                  <a:srgbClr val="222222"/>
                </a:solidFill>
                <a:latin typeface="PT Sans" panose="020B0503020203020204" pitchFamily="34" charset="0"/>
              </a:rPr>
              <a:t>(from Wikipedia)</a:t>
            </a:r>
          </a:p>
          <a:p>
            <a:pPr algn="r"/>
            <a:r>
              <a:rPr lang="en-US" altLang="ko-KR" sz="1050" dirty="0">
                <a:solidFill>
                  <a:srgbClr val="222222"/>
                </a:solidFill>
                <a:latin typeface="PT Sans" panose="020B0503020203020204" pitchFamily="34" charset="0"/>
                <a:hlinkClick r:id="rId3"/>
              </a:rPr>
              <a:t>https://en.wikipedia.org/wiki/Procrustes</a:t>
            </a:r>
            <a:endParaRPr lang="en-US" altLang="ko-KR" sz="1050" dirty="0">
              <a:solidFill>
                <a:srgbClr val="222222"/>
              </a:solidFill>
              <a:latin typeface="PT Sans" panose="020B0503020203020204" pitchFamily="34" charset="0"/>
            </a:endParaRPr>
          </a:p>
        </p:txBody>
      </p:sp>
    </p:spTree>
    <p:extLst>
      <p:ext uri="{BB962C8B-B14F-4D97-AF65-F5344CB8AC3E}">
        <p14:creationId xmlns:p14="http://schemas.microsoft.com/office/powerpoint/2010/main" val="29137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389F14F-F48D-384F-A485-70BC78ECC4EF}"/>
              </a:ext>
            </a:extLst>
          </p:cNvPr>
          <p:cNvSpPr/>
          <p:nvPr/>
        </p:nvSpPr>
        <p:spPr>
          <a:xfrm>
            <a:off x="134035" y="4819442"/>
            <a:ext cx="2189779" cy="230832"/>
          </a:xfrm>
          <a:prstGeom prst="rect">
            <a:avLst/>
          </a:prstGeom>
        </p:spPr>
        <p:txBody>
          <a:bodyPr wrap="square">
            <a:spAutoFit/>
          </a:bodyPr>
          <a:lstStyle/>
          <a:p>
            <a:r>
              <a:rPr lang="en-US" altLang="ko-KR" sz="900" dirty="0" err="1">
                <a:latin typeface="Helvetica" pitchFamily="2" charset="0"/>
              </a:rPr>
              <a:t>Haxby</a:t>
            </a:r>
            <a:r>
              <a:rPr lang="en-US" altLang="ko-KR" sz="900" dirty="0">
                <a:latin typeface="Helvetica" pitchFamily="2" charset="0"/>
              </a:rPr>
              <a:t> et al., 2011, </a:t>
            </a:r>
            <a:r>
              <a:rPr lang="en-US" altLang="ko-KR" sz="900" i="1" dirty="0">
                <a:latin typeface="Helvetica" pitchFamily="2" charset="0"/>
              </a:rPr>
              <a:t>Neuron</a:t>
            </a:r>
          </a:p>
        </p:txBody>
      </p:sp>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199641"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Procrustes analysis</a:t>
            </a:r>
          </a:p>
        </p:txBody>
      </p:sp>
      <p:pic>
        <p:nvPicPr>
          <p:cNvPr id="2" name="그림 1">
            <a:extLst>
              <a:ext uri="{FF2B5EF4-FFF2-40B4-BE49-F238E27FC236}">
                <a16:creationId xmlns:a16="http://schemas.microsoft.com/office/drawing/2014/main" id="{91A5CE84-617E-214C-9D72-8988C14A30C0}"/>
              </a:ext>
            </a:extLst>
          </p:cNvPr>
          <p:cNvPicPr>
            <a:picLocks noChangeAspect="1"/>
          </p:cNvPicPr>
          <p:nvPr/>
        </p:nvPicPr>
        <p:blipFill>
          <a:blip r:embed="rId2"/>
          <a:stretch>
            <a:fillRect/>
          </a:stretch>
        </p:blipFill>
        <p:spPr>
          <a:xfrm>
            <a:off x="2026563" y="759303"/>
            <a:ext cx="4841749" cy="3779181"/>
          </a:xfrm>
          <a:prstGeom prst="rect">
            <a:avLst/>
          </a:prstGeom>
        </p:spPr>
      </p:pic>
    </p:spTree>
    <p:extLst>
      <p:ext uri="{BB962C8B-B14F-4D97-AF65-F5344CB8AC3E}">
        <p14:creationId xmlns:p14="http://schemas.microsoft.com/office/powerpoint/2010/main" val="212051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2C225E35-DCE8-2443-96B2-8859D56CB2DF}"/>
              </a:ext>
            </a:extLst>
          </p:cNvPr>
          <p:cNvPicPr>
            <a:picLocks noChangeAspect="1"/>
          </p:cNvPicPr>
          <p:nvPr/>
        </p:nvPicPr>
        <p:blipFill>
          <a:blip r:embed="rId2"/>
          <a:stretch>
            <a:fillRect/>
          </a:stretch>
        </p:blipFill>
        <p:spPr>
          <a:xfrm>
            <a:off x="739853" y="0"/>
            <a:ext cx="7440761" cy="5151766"/>
          </a:xfrm>
          <a:prstGeom prst="rect">
            <a:avLst/>
          </a:prstGeom>
        </p:spPr>
      </p:pic>
    </p:spTree>
    <p:extLst>
      <p:ext uri="{BB962C8B-B14F-4D97-AF65-F5344CB8AC3E}">
        <p14:creationId xmlns:p14="http://schemas.microsoft.com/office/powerpoint/2010/main" val="304504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1734E36-FB27-864F-959D-78A79213D203}"/>
              </a:ext>
            </a:extLst>
          </p:cNvPr>
          <p:cNvSpPr/>
          <p:nvPr/>
        </p:nvSpPr>
        <p:spPr>
          <a:xfrm>
            <a:off x="1430948" y="1602254"/>
            <a:ext cx="6282105" cy="1938992"/>
          </a:xfrm>
          <a:prstGeom prst="rect">
            <a:avLst/>
          </a:prstGeom>
        </p:spPr>
        <p:txBody>
          <a:bodyPr wrap="none">
            <a:spAutoFit/>
          </a:bodyPr>
          <a:lstStyle/>
          <a:p>
            <a:pPr algn="ctr"/>
            <a:r>
              <a:rPr lang="en-US" altLang="ko-KR" sz="2400" dirty="0">
                <a:solidFill>
                  <a:schemeClr val="tx1">
                    <a:lumMod val="65000"/>
                    <a:lumOff val="35000"/>
                  </a:schemeClr>
                </a:solidFill>
                <a:latin typeface="PT Sans Narrow" charset="-52"/>
                <a:ea typeface="PT Sans Narrow" charset="-52"/>
                <a:cs typeface="PT Sans Narrow" charset="-52"/>
              </a:rPr>
              <a:t>Thank you for your attention</a:t>
            </a:r>
          </a:p>
          <a:p>
            <a:pPr algn="ctr"/>
            <a:endParaRPr lang="en-US" altLang="ko-KR" sz="2400" dirty="0">
              <a:solidFill>
                <a:schemeClr val="tx1">
                  <a:lumMod val="65000"/>
                  <a:lumOff val="35000"/>
                </a:schemeClr>
              </a:solidFill>
              <a:latin typeface="PT Sans Narrow" charset="-52"/>
              <a:ea typeface="PT Sans Narrow" charset="-52"/>
              <a:cs typeface="PT Sans Narrow" charset="-52"/>
            </a:endParaRPr>
          </a:p>
          <a:p>
            <a:pPr algn="ctr"/>
            <a:r>
              <a:rPr lang="en-US" altLang="ko-KR" sz="2400" dirty="0">
                <a:solidFill>
                  <a:schemeClr val="tx1">
                    <a:lumMod val="65000"/>
                    <a:lumOff val="35000"/>
                  </a:schemeClr>
                </a:solidFill>
                <a:latin typeface="PT Sans Narrow" charset="-52"/>
                <a:ea typeface="PT Sans Narrow" charset="-52"/>
                <a:cs typeface="PT Sans Narrow" charset="-52"/>
              </a:rPr>
              <a:t>Hope our representations about “RSA” to be well-aligned</a:t>
            </a:r>
          </a:p>
          <a:p>
            <a:pPr algn="ctr"/>
            <a:endParaRPr lang="en-US" altLang="ko-KR" sz="2400" dirty="0">
              <a:solidFill>
                <a:schemeClr val="tx1">
                  <a:lumMod val="65000"/>
                  <a:lumOff val="35000"/>
                </a:schemeClr>
              </a:solidFill>
              <a:latin typeface="PT Sans Narrow" charset="-52"/>
              <a:ea typeface="PT Sans Narrow" charset="-52"/>
              <a:cs typeface="PT Sans Narrow" charset="-52"/>
            </a:endParaRPr>
          </a:p>
          <a:p>
            <a:pPr algn="ctr"/>
            <a:r>
              <a:rPr lang="en-US" altLang="ko-KR" sz="2400" dirty="0">
                <a:solidFill>
                  <a:schemeClr val="tx1">
                    <a:lumMod val="65000"/>
                    <a:lumOff val="35000"/>
                  </a:schemeClr>
                </a:solidFill>
                <a:latin typeface="PT Sans Narrow" charset="-52"/>
                <a:ea typeface="PT Sans Narrow" charset="-52"/>
                <a:cs typeface="PT Sans Narrow" charset="-52"/>
              </a:rPr>
              <a:t>Any questions?</a:t>
            </a:r>
          </a:p>
        </p:txBody>
      </p:sp>
    </p:spTree>
    <p:extLst>
      <p:ext uri="{BB962C8B-B14F-4D97-AF65-F5344CB8AC3E}">
        <p14:creationId xmlns:p14="http://schemas.microsoft.com/office/powerpoint/2010/main" val="274979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2550698"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In the tutorial session:</a:t>
            </a:r>
          </a:p>
        </p:txBody>
      </p:sp>
      <p:sp>
        <p:nvSpPr>
          <p:cNvPr id="8" name="직사각형 7">
            <a:extLst>
              <a:ext uri="{FF2B5EF4-FFF2-40B4-BE49-F238E27FC236}">
                <a16:creationId xmlns:a16="http://schemas.microsoft.com/office/drawing/2014/main" id="{7A6E9891-76CD-DD47-A76D-C86820151675}"/>
              </a:ext>
            </a:extLst>
          </p:cNvPr>
          <p:cNvSpPr/>
          <p:nvPr/>
        </p:nvSpPr>
        <p:spPr>
          <a:xfrm>
            <a:off x="192505" y="1541020"/>
            <a:ext cx="3440365" cy="1323183"/>
          </a:xfrm>
          <a:prstGeom prst="rect">
            <a:avLst/>
          </a:prstGeom>
        </p:spPr>
        <p:txBody>
          <a:bodyPr wrap="none">
            <a:spAutoFit/>
          </a:bodyPr>
          <a:lstStyle/>
          <a:p>
            <a:pPr>
              <a:lnSpc>
                <a:spcPct val="200000"/>
              </a:lnSpc>
            </a:pPr>
            <a:r>
              <a:rPr lang="en-US" altLang="ko-KR" sz="1400" dirty="0">
                <a:latin typeface="PT Sans" panose="020B0503020203020204" pitchFamily="34" charset="0"/>
              </a:rPr>
              <a:t>Step 1: Computing and visualizing RDMs </a:t>
            </a:r>
          </a:p>
          <a:p>
            <a:pPr>
              <a:lnSpc>
                <a:spcPct val="200000"/>
              </a:lnSpc>
            </a:pPr>
            <a:r>
              <a:rPr lang="en-US" altLang="ko-KR" sz="1400" dirty="0">
                <a:latin typeface="PT Sans" panose="020B0503020203020204" pitchFamily="34" charset="0"/>
              </a:rPr>
              <a:t>Step 2: Comparing brain and model RDMs </a:t>
            </a:r>
          </a:p>
          <a:p>
            <a:pPr>
              <a:lnSpc>
                <a:spcPct val="200000"/>
              </a:lnSpc>
            </a:pPr>
            <a:r>
              <a:rPr lang="en-US" altLang="ko-KR" sz="1400" dirty="0">
                <a:latin typeface="PT Sans" panose="020B0503020203020204" pitchFamily="34" charset="0"/>
              </a:rPr>
              <a:t>Step 3: Statistical inference </a:t>
            </a:r>
          </a:p>
        </p:txBody>
      </p:sp>
      <p:pic>
        <p:nvPicPr>
          <p:cNvPr id="2" name="그림 1">
            <a:extLst>
              <a:ext uri="{FF2B5EF4-FFF2-40B4-BE49-F238E27FC236}">
                <a16:creationId xmlns:a16="http://schemas.microsoft.com/office/drawing/2014/main" id="{E62A2886-1F18-EC42-91EB-14ED144101AE}"/>
              </a:ext>
            </a:extLst>
          </p:cNvPr>
          <p:cNvPicPr>
            <a:picLocks noChangeAspect="1"/>
          </p:cNvPicPr>
          <p:nvPr/>
        </p:nvPicPr>
        <p:blipFill>
          <a:blip r:embed="rId2"/>
          <a:stretch>
            <a:fillRect/>
          </a:stretch>
        </p:blipFill>
        <p:spPr>
          <a:xfrm>
            <a:off x="3920259" y="453087"/>
            <a:ext cx="4933621" cy="4237325"/>
          </a:xfrm>
          <a:prstGeom prst="rect">
            <a:avLst/>
          </a:prstGeom>
          <a:ln>
            <a:noFill/>
          </a:ln>
          <a:effectLst>
            <a:outerShdw blurRad="292100" dist="139700" dir="2700000" algn="tl" rotWithShape="0">
              <a:srgbClr val="333333">
                <a:alpha val="65000"/>
              </a:srgbClr>
            </a:outerShdw>
          </a:effectLst>
        </p:spPr>
      </p:pic>
      <p:sp>
        <p:nvSpPr>
          <p:cNvPr id="5" name="직사각형 4">
            <a:extLst>
              <a:ext uri="{FF2B5EF4-FFF2-40B4-BE49-F238E27FC236}">
                <a16:creationId xmlns:a16="http://schemas.microsoft.com/office/drawing/2014/main" id="{E0B1B834-FC34-0A49-A5A2-24046DFF838D}"/>
              </a:ext>
            </a:extLst>
          </p:cNvPr>
          <p:cNvSpPr/>
          <p:nvPr/>
        </p:nvSpPr>
        <p:spPr>
          <a:xfrm>
            <a:off x="192505" y="903098"/>
            <a:ext cx="3403496" cy="253916"/>
          </a:xfrm>
          <a:prstGeom prst="rect">
            <a:avLst/>
          </a:prstGeom>
        </p:spPr>
        <p:txBody>
          <a:bodyPr wrap="none">
            <a:spAutoFit/>
          </a:bodyPr>
          <a:lstStyle/>
          <a:p>
            <a:r>
              <a:rPr lang="en-US" altLang="ko-KR" sz="1050" dirty="0">
                <a:latin typeface="Helvetica" pitchFamily="2" charset="0"/>
                <a:hlinkClick r:id="rId3"/>
              </a:rPr>
              <a:t>https://github.com/cocoanlab/khbm2019_RSA_tutorial</a:t>
            </a:r>
            <a:endParaRPr lang="ko-KR" altLang="en-US" sz="1050" dirty="0">
              <a:latin typeface="Helvetica" pitchFamily="2" charset="0"/>
            </a:endParaRPr>
          </a:p>
        </p:txBody>
      </p:sp>
    </p:spTree>
    <p:extLst>
      <p:ext uri="{BB962C8B-B14F-4D97-AF65-F5344CB8AC3E}">
        <p14:creationId xmlns:p14="http://schemas.microsoft.com/office/powerpoint/2010/main" val="6836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13579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Data and research question:</a:t>
            </a:r>
          </a:p>
        </p:txBody>
      </p:sp>
      <p:pic>
        <p:nvPicPr>
          <p:cNvPr id="6" name="그림 5">
            <a:extLst>
              <a:ext uri="{FF2B5EF4-FFF2-40B4-BE49-F238E27FC236}">
                <a16:creationId xmlns:a16="http://schemas.microsoft.com/office/drawing/2014/main" id="{8F9FED66-D3AA-504E-9DB7-A04106A78261}"/>
              </a:ext>
            </a:extLst>
          </p:cNvPr>
          <p:cNvPicPr>
            <a:picLocks noChangeAspect="1"/>
          </p:cNvPicPr>
          <p:nvPr/>
        </p:nvPicPr>
        <p:blipFill>
          <a:blip r:embed="rId2"/>
          <a:stretch>
            <a:fillRect/>
          </a:stretch>
        </p:blipFill>
        <p:spPr>
          <a:xfrm>
            <a:off x="431096" y="981263"/>
            <a:ext cx="4242683" cy="3837483"/>
          </a:xfrm>
          <a:prstGeom prst="rect">
            <a:avLst/>
          </a:prstGeom>
          <a:ln>
            <a:noFill/>
          </a:ln>
          <a:effectLst>
            <a:outerShdw blurRad="292100" dist="139700" dir="2700000" algn="tl" rotWithShape="0">
              <a:srgbClr val="333333">
                <a:alpha val="65000"/>
              </a:srgbClr>
            </a:outerShdw>
          </a:effectLst>
        </p:spPr>
      </p:pic>
      <p:grpSp>
        <p:nvGrpSpPr>
          <p:cNvPr id="10" name="그룹 9">
            <a:extLst>
              <a:ext uri="{FF2B5EF4-FFF2-40B4-BE49-F238E27FC236}">
                <a16:creationId xmlns:a16="http://schemas.microsoft.com/office/drawing/2014/main" id="{A87DAE3D-9934-B647-9555-2FCFEFA6A92C}"/>
              </a:ext>
            </a:extLst>
          </p:cNvPr>
          <p:cNvGrpSpPr/>
          <p:nvPr/>
        </p:nvGrpSpPr>
        <p:grpSpPr>
          <a:xfrm>
            <a:off x="5303776" y="2571750"/>
            <a:ext cx="3011285" cy="2449823"/>
            <a:chOff x="5479525" y="1293565"/>
            <a:chExt cx="3011285" cy="2449823"/>
          </a:xfrm>
        </p:grpSpPr>
        <p:pic>
          <p:nvPicPr>
            <p:cNvPr id="7" name="그림 6">
              <a:extLst>
                <a:ext uri="{FF2B5EF4-FFF2-40B4-BE49-F238E27FC236}">
                  <a16:creationId xmlns:a16="http://schemas.microsoft.com/office/drawing/2014/main" id="{CA55BB13-D06A-B042-84C3-2DF6CC76A4CE}"/>
                </a:ext>
              </a:extLst>
            </p:cNvPr>
            <p:cNvPicPr>
              <a:picLocks noChangeAspect="1"/>
            </p:cNvPicPr>
            <p:nvPr/>
          </p:nvPicPr>
          <p:blipFill rotWithShape="1">
            <a:blip r:embed="rId3"/>
            <a:srcRect t="8592"/>
            <a:stretch/>
          </p:blipFill>
          <p:spPr>
            <a:xfrm>
              <a:off x="5938938" y="1321065"/>
              <a:ext cx="2551872" cy="2422323"/>
            </a:xfrm>
            <a:prstGeom prst="rect">
              <a:avLst/>
            </a:prstGeom>
          </p:spPr>
        </p:pic>
        <p:sp>
          <p:nvSpPr>
            <p:cNvPr id="9" name="TextBox 8">
              <a:extLst>
                <a:ext uri="{FF2B5EF4-FFF2-40B4-BE49-F238E27FC236}">
                  <a16:creationId xmlns:a16="http://schemas.microsoft.com/office/drawing/2014/main" id="{E519D113-CCF4-A942-968E-544413E6BEB5}"/>
                </a:ext>
              </a:extLst>
            </p:cNvPr>
            <p:cNvSpPr txBox="1"/>
            <p:nvPr/>
          </p:nvSpPr>
          <p:spPr>
            <a:xfrm>
              <a:off x="5479525" y="1293565"/>
              <a:ext cx="629724" cy="300082"/>
            </a:xfrm>
            <a:prstGeom prst="rect">
              <a:avLst/>
            </a:prstGeom>
            <a:noFill/>
          </p:spPr>
          <p:txBody>
            <a:bodyPr wrap="none" rtlCol="0">
              <a:spAutoFit/>
            </a:bodyPr>
            <a:lstStyle/>
            <a:p>
              <a:r>
                <a:rPr kumimoji="1" lang="en-US" altLang="ko-KR" b="1" dirty="0">
                  <a:solidFill>
                    <a:schemeClr val="tx1">
                      <a:lumMod val="50000"/>
                      <a:lumOff val="50000"/>
                    </a:schemeClr>
                  </a:solidFill>
                  <a:latin typeface="PT Sans" panose="020B0503020203020204" pitchFamily="34" charset="0"/>
                </a:rPr>
                <a:t>Tasks:</a:t>
              </a:r>
              <a:endParaRPr kumimoji="1" lang="ko-KR" altLang="en-US" b="1" dirty="0">
                <a:solidFill>
                  <a:schemeClr val="tx1">
                    <a:lumMod val="50000"/>
                    <a:lumOff val="50000"/>
                  </a:schemeClr>
                </a:solidFill>
                <a:latin typeface="PT Sans" panose="020B0503020203020204" pitchFamily="34" charset="0"/>
              </a:endParaRPr>
            </a:p>
          </p:txBody>
        </p:sp>
      </p:grpSp>
      <p:sp>
        <p:nvSpPr>
          <p:cNvPr id="12" name="TextBox 11">
            <a:extLst>
              <a:ext uri="{FF2B5EF4-FFF2-40B4-BE49-F238E27FC236}">
                <a16:creationId xmlns:a16="http://schemas.microsoft.com/office/drawing/2014/main" id="{47889AFE-47E8-AE42-A548-7D8FA9CBB344}"/>
              </a:ext>
            </a:extLst>
          </p:cNvPr>
          <p:cNvSpPr txBox="1"/>
          <p:nvPr/>
        </p:nvSpPr>
        <p:spPr>
          <a:xfrm>
            <a:off x="5114305" y="419089"/>
            <a:ext cx="3864938" cy="461665"/>
          </a:xfrm>
          <a:prstGeom prst="rect">
            <a:avLst/>
          </a:prstGeom>
          <a:noFill/>
        </p:spPr>
        <p:txBody>
          <a:bodyPr wrap="square" rtlCol="0">
            <a:spAutoFit/>
          </a:bodyPr>
          <a:lstStyle/>
          <a:p>
            <a:pPr latinLnBrk="0"/>
            <a:r>
              <a:rPr lang="en-US" sz="1200" dirty="0">
                <a:solidFill>
                  <a:schemeClr val="tx1">
                    <a:lumMod val="75000"/>
                    <a:lumOff val="25000"/>
                  </a:schemeClr>
                </a:solidFill>
                <a:effectLst>
                  <a:glow rad="165100">
                    <a:schemeClr val="bg1"/>
                  </a:glow>
                </a:effectLst>
                <a:latin typeface="Lato" panose="020F0502020204030203" pitchFamily="34" charset="0"/>
                <a:ea typeface="Lato" panose="020F0502020204030203" pitchFamily="34" charset="0"/>
                <a:cs typeface="Lato" panose="020F0502020204030203" pitchFamily="34" charset="0"/>
              </a:rPr>
              <a:t>Original question:</a:t>
            </a:r>
            <a:r>
              <a:rPr lang="en-US" sz="1200" dirty="0">
                <a:solidFill>
                  <a:schemeClr val="tx1">
                    <a:lumMod val="50000"/>
                    <a:lumOff val="50000"/>
                  </a:schemeClr>
                </a:solidFill>
                <a:effectLst>
                  <a:glow rad="165100">
                    <a:schemeClr val="bg1"/>
                  </a:glow>
                </a:effectLst>
                <a:latin typeface="Lato" panose="020F0502020204030203" pitchFamily="34" charset="0"/>
                <a:ea typeface="Lato" panose="020F0502020204030203" pitchFamily="34" charset="0"/>
                <a:cs typeface="Lato" panose="020F0502020204030203" pitchFamily="34" charset="0"/>
              </a:rPr>
              <a:t> </a:t>
            </a:r>
            <a:r>
              <a:rPr lang="en-US" sz="1200" dirty="0">
                <a:solidFill>
                  <a:srgbClr val="800000"/>
                </a:solidFill>
                <a:effectLst>
                  <a:glow rad="165100">
                    <a:schemeClr val="bg1"/>
                  </a:glow>
                </a:effectLst>
                <a:latin typeface="Lato" panose="020F0502020204030203" pitchFamily="34" charset="0"/>
                <a:ea typeface="Lato" panose="020F0502020204030203" pitchFamily="34" charset="0"/>
                <a:cs typeface="Lato" panose="020F0502020204030203" pitchFamily="34" charset="0"/>
              </a:rPr>
              <a:t>Can we identify specific patterns of fMRI activity for physical pain and social pain, respectively?</a:t>
            </a:r>
          </a:p>
        </p:txBody>
      </p:sp>
      <p:sp>
        <p:nvSpPr>
          <p:cNvPr id="13" name="Rectangle 27">
            <a:extLst>
              <a:ext uri="{FF2B5EF4-FFF2-40B4-BE49-F238E27FC236}">
                <a16:creationId xmlns:a16="http://schemas.microsoft.com/office/drawing/2014/main" id="{95D00FB7-835A-3240-BF74-440295917624}"/>
              </a:ext>
            </a:extLst>
          </p:cNvPr>
          <p:cNvSpPr/>
          <p:nvPr/>
        </p:nvSpPr>
        <p:spPr>
          <a:xfrm>
            <a:off x="5114306" y="938423"/>
            <a:ext cx="3538021" cy="553100"/>
          </a:xfrm>
          <a:prstGeom prst="rect">
            <a:avLst/>
          </a:prstGeom>
        </p:spPr>
        <p:txBody>
          <a:bodyPr wrap="square">
            <a:spAutoFit/>
          </a:bodyPr>
          <a:lstStyle/>
          <a:p>
            <a:pPr marL="169863" indent="-169863" latinLnBrk="0">
              <a:lnSpc>
                <a:spcPct val="130000"/>
              </a:lnSpc>
              <a:buFont typeface="Arial"/>
              <a:buChar char="•"/>
            </a:pPr>
            <a:r>
              <a:rPr lang="en-US" sz="1200" dirty="0">
                <a:latin typeface="Lato Light" panose="020F0502020204030203" pitchFamily="34" charset="0"/>
                <a:ea typeface="Lato Light" panose="020F0502020204030203" pitchFamily="34" charset="0"/>
                <a:cs typeface="Lato Light" panose="020F0502020204030203" pitchFamily="34" charset="0"/>
              </a:rPr>
              <a:t>We conducted an fMRI experiment (</a:t>
            </a:r>
            <a:r>
              <a:rPr lang="en-US" sz="1200" i="1" dirty="0">
                <a:latin typeface="Lato Light" panose="020F0502020204030203" pitchFamily="34" charset="0"/>
                <a:ea typeface="Lato Light" panose="020F0502020204030203" pitchFamily="34" charset="0"/>
                <a:cs typeface="Lato Light" panose="020F0502020204030203" pitchFamily="34" charset="0"/>
              </a:rPr>
              <a:t>N</a:t>
            </a:r>
            <a:r>
              <a:rPr lang="en-US" sz="1200" dirty="0">
                <a:latin typeface="Lato Light" panose="020F0502020204030203" pitchFamily="34" charset="0"/>
                <a:ea typeface="Lato Light" panose="020F0502020204030203" pitchFamily="34" charset="0"/>
                <a:cs typeface="Lato Light" panose="020F0502020204030203" pitchFamily="34" charset="0"/>
              </a:rPr>
              <a:t> = 59) using somatic and social pain tasks.</a:t>
            </a:r>
          </a:p>
        </p:txBody>
      </p:sp>
      <p:sp>
        <p:nvSpPr>
          <p:cNvPr id="14" name="Rectangle 28">
            <a:extLst>
              <a:ext uri="{FF2B5EF4-FFF2-40B4-BE49-F238E27FC236}">
                <a16:creationId xmlns:a16="http://schemas.microsoft.com/office/drawing/2014/main" id="{3A4FF939-87EC-2F4D-BD73-CB127DC7C1F7}"/>
              </a:ext>
            </a:extLst>
          </p:cNvPr>
          <p:cNvSpPr/>
          <p:nvPr/>
        </p:nvSpPr>
        <p:spPr>
          <a:xfrm>
            <a:off x="5114305" y="1549193"/>
            <a:ext cx="3949410" cy="793166"/>
          </a:xfrm>
          <a:prstGeom prst="rect">
            <a:avLst/>
          </a:prstGeom>
        </p:spPr>
        <p:txBody>
          <a:bodyPr wrap="square">
            <a:spAutoFit/>
          </a:bodyPr>
          <a:lstStyle/>
          <a:p>
            <a:pPr marL="169863" indent="-169863" latinLnBrk="0">
              <a:lnSpc>
                <a:spcPct val="130000"/>
              </a:lnSpc>
              <a:buFont typeface="Arial"/>
              <a:buChar char="•"/>
            </a:pPr>
            <a:r>
              <a:rPr lang="en-US" sz="1200" dirty="0">
                <a:latin typeface="Lato Light" panose="020F0502020204030203" pitchFamily="34" charset="0"/>
                <a:ea typeface="Lato Light" panose="020F0502020204030203" pitchFamily="34" charset="0"/>
                <a:cs typeface="Lato Light" panose="020F0502020204030203" pitchFamily="34" charset="0"/>
              </a:rPr>
              <a:t>All 59 individuals (31 females, </a:t>
            </a:r>
            <a:r>
              <a:rPr lang="en-US" sz="1200" i="1" dirty="0">
                <a:latin typeface="Lato Light" panose="020F0502020204030203" pitchFamily="34" charset="0"/>
                <a:ea typeface="Lato Light" panose="020F0502020204030203" pitchFamily="34" charset="0"/>
                <a:cs typeface="Lato Light" panose="020F0502020204030203" pitchFamily="34" charset="0"/>
              </a:rPr>
              <a:t>M</a:t>
            </a:r>
            <a:r>
              <a:rPr lang="en-US" sz="1200" i="1" baseline="-25000" dirty="0">
                <a:latin typeface="Lato Light" panose="020F0502020204030203" pitchFamily="34" charset="0"/>
                <a:ea typeface="Lato Light" panose="020F0502020204030203" pitchFamily="34" charset="0"/>
                <a:cs typeface="Lato Light" panose="020F0502020204030203" pitchFamily="34" charset="0"/>
              </a:rPr>
              <a:t>age</a:t>
            </a:r>
            <a:r>
              <a:rPr lang="en-US" sz="1200" dirty="0">
                <a:latin typeface="Lato Light" panose="020F0502020204030203" pitchFamily="34" charset="0"/>
                <a:ea typeface="Lato Light" panose="020F0502020204030203" pitchFamily="34" charset="0"/>
                <a:cs typeface="Lato Light" panose="020F0502020204030203" pitchFamily="34" charset="0"/>
              </a:rPr>
              <a:t> = 20.8, </a:t>
            </a:r>
            <a:r>
              <a:rPr lang="en-US" sz="1200" i="1" dirty="0" err="1">
                <a:latin typeface="Lato Light" panose="020F0502020204030203" pitchFamily="34" charset="0"/>
                <a:ea typeface="Lato Light" panose="020F0502020204030203" pitchFamily="34" charset="0"/>
                <a:cs typeface="Lato Light" panose="020F0502020204030203" pitchFamily="34" charset="0"/>
              </a:rPr>
              <a:t>SD</a:t>
            </a:r>
            <a:r>
              <a:rPr lang="en-US" sz="1200" i="1" baseline="-25000" dirty="0" err="1">
                <a:latin typeface="Lato Light" panose="020F0502020204030203" pitchFamily="34" charset="0"/>
                <a:ea typeface="Lato Light" panose="020F0502020204030203" pitchFamily="34" charset="0"/>
                <a:cs typeface="Lato Light" panose="020F0502020204030203" pitchFamily="34" charset="0"/>
              </a:rPr>
              <a:t>age</a:t>
            </a:r>
            <a:r>
              <a:rPr lang="en-US" sz="1200" dirty="0">
                <a:latin typeface="Lato Light" panose="020F0502020204030203" pitchFamily="34" charset="0"/>
                <a:ea typeface="Lato Light" panose="020F0502020204030203" pitchFamily="34" charset="0"/>
                <a:cs typeface="Lato Light" panose="020F0502020204030203" pitchFamily="34" charset="0"/>
              </a:rPr>
              <a:t> = 3.0) recently experienced an unwanted break-up with their romantic partners and felt intensely rejected. </a:t>
            </a:r>
          </a:p>
        </p:txBody>
      </p:sp>
    </p:spTree>
    <p:extLst>
      <p:ext uri="{BB962C8B-B14F-4D97-AF65-F5344CB8AC3E}">
        <p14:creationId xmlns:p14="http://schemas.microsoft.com/office/powerpoint/2010/main" val="34634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BB1C9617-770D-5F45-96D8-B203943AB535}"/>
              </a:ext>
            </a:extLst>
          </p:cNvPr>
          <p:cNvSpPr/>
          <p:nvPr/>
        </p:nvSpPr>
        <p:spPr>
          <a:xfrm>
            <a:off x="60883" y="119270"/>
            <a:ext cx="1897507"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t>
            </a:r>
          </a:p>
        </p:txBody>
      </p:sp>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FDF02F00-6CBE-0D4F-840C-AEC315B2A223}"/>
              </a:ext>
            </a:extLst>
          </p:cNvPr>
          <p:cNvSpPr/>
          <p:nvPr/>
        </p:nvSpPr>
        <p:spPr>
          <a:xfrm>
            <a:off x="60883" y="4581098"/>
            <a:ext cx="5743232" cy="553998"/>
          </a:xfrm>
          <a:prstGeom prst="rect">
            <a:avLst/>
          </a:prstGeom>
        </p:spPr>
        <p:txBody>
          <a:bodyPr wrap="square">
            <a:spAutoFit/>
          </a:bodyPr>
          <a:lstStyle/>
          <a:p>
            <a:r>
              <a:rPr lang="en-US" altLang="ko-KR" sz="1000" dirty="0">
                <a:latin typeface="Helvetica" pitchFamily="2" charset="0"/>
              </a:rPr>
              <a:t>Image sources: </a:t>
            </a:r>
          </a:p>
          <a:p>
            <a:r>
              <a:rPr lang="en-US" altLang="ko-KR" sz="1000" dirty="0">
                <a:latin typeface="Helvetica" pitchFamily="2" charset="0"/>
                <a:hlinkClick r:id="rId2"/>
              </a:rPr>
              <a:t>https://www.quantamagazine.org/the-brain-maps-out-ideas-and-memories-like-spaces-20190114/</a:t>
            </a:r>
            <a:endParaRPr lang="en-US" altLang="ko-KR" sz="1000" dirty="0">
              <a:latin typeface="Helvetica" pitchFamily="2" charset="0"/>
            </a:endParaRPr>
          </a:p>
          <a:p>
            <a:r>
              <a:rPr lang="en-US" altLang="ko-KR" sz="1000" dirty="0">
                <a:latin typeface="Helvetica" pitchFamily="2" charset="0"/>
              </a:rPr>
              <a:t>Behrens et al., 2018, </a:t>
            </a:r>
            <a:r>
              <a:rPr lang="en-US" altLang="ko-KR" sz="1000" i="1" dirty="0">
                <a:latin typeface="Helvetica" pitchFamily="2" charset="0"/>
              </a:rPr>
              <a:t>Neuron</a:t>
            </a:r>
          </a:p>
        </p:txBody>
      </p:sp>
      <p:grpSp>
        <p:nvGrpSpPr>
          <p:cNvPr id="4" name="그룹 3">
            <a:extLst>
              <a:ext uri="{FF2B5EF4-FFF2-40B4-BE49-F238E27FC236}">
                <a16:creationId xmlns:a16="http://schemas.microsoft.com/office/drawing/2014/main" id="{F949ABE1-E097-3A45-9439-9A5D0255A077}"/>
              </a:ext>
            </a:extLst>
          </p:cNvPr>
          <p:cNvGrpSpPr/>
          <p:nvPr/>
        </p:nvGrpSpPr>
        <p:grpSpPr>
          <a:xfrm>
            <a:off x="372687" y="1039906"/>
            <a:ext cx="3073246" cy="1815342"/>
            <a:chOff x="372687" y="1039906"/>
            <a:chExt cx="3073246" cy="1815342"/>
          </a:xfrm>
        </p:grpSpPr>
        <p:grpSp>
          <p:nvGrpSpPr>
            <p:cNvPr id="18" name="그룹 17">
              <a:extLst>
                <a:ext uri="{FF2B5EF4-FFF2-40B4-BE49-F238E27FC236}">
                  <a16:creationId xmlns:a16="http://schemas.microsoft.com/office/drawing/2014/main" id="{836892BB-6653-B543-B6B5-792A1C6D14EA}"/>
                </a:ext>
              </a:extLst>
            </p:cNvPr>
            <p:cNvGrpSpPr/>
            <p:nvPr/>
          </p:nvGrpSpPr>
          <p:grpSpPr>
            <a:xfrm>
              <a:off x="559585" y="1039906"/>
              <a:ext cx="2315347" cy="1082500"/>
              <a:chOff x="559588" y="987846"/>
              <a:chExt cx="2315347" cy="1082500"/>
            </a:xfrm>
          </p:grpSpPr>
          <p:pic>
            <p:nvPicPr>
              <p:cNvPr id="5" name="그림 4">
                <a:extLst>
                  <a:ext uri="{FF2B5EF4-FFF2-40B4-BE49-F238E27FC236}">
                    <a16:creationId xmlns:a16="http://schemas.microsoft.com/office/drawing/2014/main" id="{70FFDF40-96BB-0F44-A4AF-023CCC49B934}"/>
                  </a:ext>
                </a:extLst>
              </p:cNvPr>
              <p:cNvPicPr>
                <a:picLocks noChangeAspect="1"/>
              </p:cNvPicPr>
              <p:nvPr/>
            </p:nvPicPr>
            <p:blipFill>
              <a:blip r:embed="rId3"/>
              <a:stretch>
                <a:fillRect/>
              </a:stretch>
            </p:blipFill>
            <p:spPr>
              <a:xfrm>
                <a:off x="559588" y="987846"/>
                <a:ext cx="2315347" cy="1082500"/>
              </a:xfrm>
              <a:prstGeom prst="rect">
                <a:avLst/>
              </a:prstGeom>
            </p:spPr>
          </p:pic>
          <p:pic>
            <p:nvPicPr>
              <p:cNvPr id="11" name="그림 10">
                <a:extLst>
                  <a:ext uri="{FF2B5EF4-FFF2-40B4-BE49-F238E27FC236}">
                    <a16:creationId xmlns:a16="http://schemas.microsoft.com/office/drawing/2014/main" id="{57FAF923-A4A6-6C45-8741-893C3619C4A1}"/>
                  </a:ext>
                </a:extLst>
              </p:cNvPr>
              <p:cNvPicPr>
                <a:picLocks noChangeAspect="1"/>
              </p:cNvPicPr>
              <p:nvPr/>
            </p:nvPicPr>
            <p:blipFill>
              <a:blip r:embed="rId4"/>
              <a:stretch>
                <a:fillRect/>
              </a:stretch>
            </p:blipFill>
            <p:spPr>
              <a:xfrm>
                <a:off x="1336837" y="1051721"/>
                <a:ext cx="282736" cy="422344"/>
              </a:xfrm>
              <a:prstGeom prst="rect">
                <a:avLst/>
              </a:prstGeom>
            </p:spPr>
          </p:pic>
        </p:grpSp>
        <p:sp>
          <p:nvSpPr>
            <p:cNvPr id="19" name="직사각형 18">
              <a:extLst>
                <a:ext uri="{FF2B5EF4-FFF2-40B4-BE49-F238E27FC236}">
                  <a16:creationId xmlns:a16="http://schemas.microsoft.com/office/drawing/2014/main" id="{FF186739-439C-4C4F-8CE6-A2BB27CB3CE5}"/>
                </a:ext>
              </a:extLst>
            </p:cNvPr>
            <p:cNvSpPr/>
            <p:nvPr/>
          </p:nvSpPr>
          <p:spPr>
            <a:xfrm>
              <a:off x="372687" y="2332028"/>
              <a:ext cx="3073246" cy="523220"/>
            </a:xfrm>
            <a:prstGeom prst="rect">
              <a:avLst/>
            </a:prstGeom>
          </p:spPr>
          <p:txBody>
            <a:bodyPr wrap="square">
              <a:spAutoFit/>
            </a:bodyPr>
            <a:lstStyle/>
            <a:p>
              <a:r>
                <a:rPr lang="en-US" altLang="ko-KR" sz="1400" dirty="0">
                  <a:solidFill>
                    <a:schemeClr val="tx1">
                      <a:lumMod val="65000"/>
                      <a:lumOff val="35000"/>
                    </a:schemeClr>
                  </a:solidFill>
                  <a:latin typeface="PT Sans Narrow" charset="-52"/>
                  <a:ea typeface="PT Sans Narrow" charset="-52"/>
                  <a:cs typeface="PT Sans Narrow" charset="-52"/>
                </a:rPr>
                <a:t>A spatial location can be represented </a:t>
              </a:r>
              <a:br>
                <a:rPr lang="en-US" altLang="ko-KR" sz="1400" dirty="0">
                  <a:solidFill>
                    <a:schemeClr val="tx1">
                      <a:lumMod val="65000"/>
                      <a:lumOff val="35000"/>
                    </a:schemeClr>
                  </a:solidFill>
                  <a:latin typeface="PT Sans Narrow" charset="-52"/>
                  <a:ea typeface="PT Sans Narrow" charset="-52"/>
                  <a:cs typeface="PT Sans Narrow" charset="-52"/>
                </a:rPr>
              </a:br>
              <a:r>
                <a:rPr lang="en-US" altLang="ko-KR" sz="1400" dirty="0">
                  <a:solidFill>
                    <a:schemeClr val="tx1">
                      <a:lumMod val="65000"/>
                      <a:lumOff val="35000"/>
                    </a:schemeClr>
                  </a:solidFill>
                  <a:latin typeface="PT Sans Narrow" charset="-52"/>
                  <a:ea typeface="PT Sans Narrow" charset="-52"/>
                  <a:cs typeface="PT Sans Narrow" charset="-52"/>
                </a:rPr>
                <a:t>in very different forms across different systems</a:t>
              </a:r>
            </a:p>
          </p:txBody>
        </p:sp>
      </p:grpSp>
      <p:grpSp>
        <p:nvGrpSpPr>
          <p:cNvPr id="10" name="그룹 9">
            <a:extLst>
              <a:ext uri="{FF2B5EF4-FFF2-40B4-BE49-F238E27FC236}">
                <a16:creationId xmlns:a16="http://schemas.microsoft.com/office/drawing/2014/main" id="{A5D29300-254D-EA4A-BCAC-79754E695DED}"/>
              </a:ext>
            </a:extLst>
          </p:cNvPr>
          <p:cNvGrpSpPr/>
          <p:nvPr/>
        </p:nvGrpSpPr>
        <p:grpSpPr>
          <a:xfrm>
            <a:off x="3377075" y="1008010"/>
            <a:ext cx="1828540" cy="808939"/>
            <a:chOff x="3377075" y="1008010"/>
            <a:chExt cx="1828540" cy="808939"/>
          </a:xfrm>
        </p:grpSpPr>
        <p:pic>
          <p:nvPicPr>
            <p:cNvPr id="7" name="그림 6">
              <a:extLst>
                <a:ext uri="{FF2B5EF4-FFF2-40B4-BE49-F238E27FC236}">
                  <a16:creationId xmlns:a16="http://schemas.microsoft.com/office/drawing/2014/main" id="{46BA1E50-A7D5-E44A-B06F-CBCECDD07DED}"/>
                </a:ext>
              </a:extLst>
            </p:cNvPr>
            <p:cNvPicPr>
              <a:picLocks noChangeAspect="1"/>
            </p:cNvPicPr>
            <p:nvPr/>
          </p:nvPicPr>
          <p:blipFill>
            <a:blip r:embed="rId5"/>
            <a:stretch>
              <a:fillRect/>
            </a:stretch>
          </p:blipFill>
          <p:spPr>
            <a:xfrm>
              <a:off x="3556106" y="1008010"/>
              <a:ext cx="1309427" cy="753210"/>
            </a:xfrm>
            <a:prstGeom prst="rect">
              <a:avLst/>
            </a:prstGeom>
          </p:spPr>
        </p:pic>
        <p:sp>
          <p:nvSpPr>
            <p:cNvPr id="20" name="직사각형 19">
              <a:extLst>
                <a:ext uri="{FF2B5EF4-FFF2-40B4-BE49-F238E27FC236}">
                  <a16:creationId xmlns:a16="http://schemas.microsoft.com/office/drawing/2014/main" id="{3AFB289E-6909-0C49-944A-873010DFAC50}"/>
                </a:ext>
              </a:extLst>
            </p:cNvPr>
            <p:cNvSpPr/>
            <p:nvPr/>
          </p:nvSpPr>
          <p:spPr>
            <a:xfrm>
              <a:off x="3377075" y="1509172"/>
              <a:ext cx="1828540" cy="307777"/>
            </a:xfrm>
            <a:prstGeom prst="rect">
              <a:avLst/>
            </a:prstGeom>
          </p:spPr>
          <p:txBody>
            <a:bodyPr wrap="square">
              <a:spAutoFit/>
            </a:bodyPr>
            <a:lstStyle/>
            <a:p>
              <a:r>
                <a:rPr lang="en-US" altLang="ko-KR" sz="1400" dirty="0">
                  <a:solidFill>
                    <a:schemeClr val="tx1">
                      <a:lumMod val="65000"/>
                      <a:lumOff val="35000"/>
                    </a:schemeClr>
                  </a:solidFill>
                  <a:latin typeface="PT Sans Narrow" charset="-52"/>
                  <a:ea typeface="PT Sans Narrow" charset="-52"/>
                  <a:cs typeface="PT Sans Narrow" charset="-52"/>
                </a:rPr>
                <a:t>Mouse entorhinal cortex</a:t>
              </a:r>
            </a:p>
          </p:txBody>
        </p:sp>
      </p:grpSp>
      <p:grpSp>
        <p:nvGrpSpPr>
          <p:cNvPr id="26" name="그룹 25">
            <a:extLst>
              <a:ext uri="{FF2B5EF4-FFF2-40B4-BE49-F238E27FC236}">
                <a16:creationId xmlns:a16="http://schemas.microsoft.com/office/drawing/2014/main" id="{75582DD0-40C6-8D4A-8812-EE2E8C4D6483}"/>
              </a:ext>
            </a:extLst>
          </p:cNvPr>
          <p:cNvGrpSpPr/>
          <p:nvPr/>
        </p:nvGrpSpPr>
        <p:grpSpPr>
          <a:xfrm>
            <a:off x="3699831" y="2293620"/>
            <a:ext cx="1021976" cy="869405"/>
            <a:chOff x="3699831" y="2293620"/>
            <a:chExt cx="1021976" cy="869405"/>
          </a:xfrm>
        </p:grpSpPr>
        <p:pic>
          <p:nvPicPr>
            <p:cNvPr id="8" name="그림 7">
              <a:extLst>
                <a:ext uri="{FF2B5EF4-FFF2-40B4-BE49-F238E27FC236}">
                  <a16:creationId xmlns:a16="http://schemas.microsoft.com/office/drawing/2014/main" id="{5D3AE971-5439-A841-9017-0EC0C2DE0782}"/>
                </a:ext>
              </a:extLst>
            </p:cNvPr>
            <p:cNvPicPr>
              <a:picLocks noChangeAspect="1"/>
            </p:cNvPicPr>
            <p:nvPr/>
          </p:nvPicPr>
          <p:blipFill>
            <a:blip r:embed="rId6"/>
            <a:stretch>
              <a:fillRect/>
            </a:stretch>
          </p:blipFill>
          <p:spPr>
            <a:xfrm>
              <a:off x="3699831" y="2293620"/>
              <a:ext cx="1021976" cy="581249"/>
            </a:xfrm>
            <a:prstGeom prst="rect">
              <a:avLst/>
            </a:prstGeom>
          </p:spPr>
        </p:pic>
        <p:sp>
          <p:nvSpPr>
            <p:cNvPr id="21" name="직사각형 20">
              <a:extLst>
                <a:ext uri="{FF2B5EF4-FFF2-40B4-BE49-F238E27FC236}">
                  <a16:creationId xmlns:a16="http://schemas.microsoft.com/office/drawing/2014/main" id="{ACD095D9-D78D-A247-9054-30403594597A}"/>
                </a:ext>
              </a:extLst>
            </p:cNvPr>
            <p:cNvSpPr/>
            <p:nvPr/>
          </p:nvSpPr>
          <p:spPr>
            <a:xfrm>
              <a:off x="4008107" y="2855248"/>
              <a:ext cx="674350" cy="307777"/>
            </a:xfrm>
            <a:prstGeom prst="rect">
              <a:avLst/>
            </a:prstGeom>
          </p:spPr>
          <p:txBody>
            <a:bodyPr wrap="square">
              <a:spAutoFit/>
            </a:bodyPr>
            <a:lstStyle/>
            <a:p>
              <a:r>
                <a:rPr lang="en-US" altLang="ko-KR" sz="1400" dirty="0">
                  <a:solidFill>
                    <a:schemeClr val="tx1">
                      <a:lumMod val="65000"/>
                      <a:lumOff val="35000"/>
                    </a:schemeClr>
                  </a:solidFill>
                  <a:latin typeface="PT Sans Narrow" charset="-52"/>
                  <a:ea typeface="PT Sans Narrow" charset="-52"/>
                  <a:cs typeface="PT Sans Narrow" charset="-52"/>
                </a:rPr>
                <a:t>Maps</a:t>
              </a:r>
            </a:p>
          </p:txBody>
        </p:sp>
      </p:grpSp>
      <p:grpSp>
        <p:nvGrpSpPr>
          <p:cNvPr id="28" name="그룹 27">
            <a:extLst>
              <a:ext uri="{FF2B5EF4-FFF2-40B4-BE49-F238E27FC236}">
                <a16:creationId xmlns:a16="http://schemas.microsoft.com/office/drawing/2014/main" id="{DE444301-3BDC-414B-8FCC-6068DDAAA3F4}"/>
              </a:ext>
            </a:extLst>
          </p:cNvPr>
          <p:cNvGrpSpPr/>
          <p:nvPr/>
        </p:nvGrpSpPr>
        <p:grpSpPr>
          <a:xfrm>
            <a:off x="3846848" y="3520435"/>
            <a:ext cx="1042018" cy="900994"/>
            <a:chOff x="3846848" y="3520435"/>
            <a:chExt cx="1042018" cy="900994"/>
          </a:xfrm>
        </p:grpSpPr>
        <p:pic>
          <p:nvPicPr>
            <p:cNvPr id="9" name="그림 8">
              <a:extLst>
                <a:ext uri="{FF2B5EF4-FFF2-40B4-BE49-F238E27FC236}">
                  <a16:creationId xmlns:a16="http://schemas.microsoft.com/office/drawing/2014/main" id="{FA41A9BB-B862-A242-9D74-423791AB1C93}"/>
                </a:ext>
              </a:extLst>
            </p:cNvPr>
            <p:cNvPicPr>
              <a:picLocks noChangeAspect="1"/>
            </p:cNvPicPr>
            <p:nvPr/>
          </p:nvPicPr>
          <p:blipFill>
            <a:blip r:embed="rId7"/>
            <a:stretch>
              <a:fillRect/>
            </a:stretch>
          </p:blipFill>
          <p:spPr>
            <a:xfrm>
              <a:off x="3897650" y="3520435"/>
              <a:ext cx="674350" cy="608601"/>
            </a:xfrm>
            <a:prstGeom prst="rect">
              <a:avLst/>
            </a:prstGeom>
          </p:spPr>
        </p:pic>
        <p:sp>
          <p:nvSpPr>
            <p:cNvPr id="22" name="직사각형 21">
              <a:extLst>
                <a:ext uri="{FF2B5EF4-FFF2-40B4-BE49-F238E27FC236}">
                  <a16:creationId xmlns:a16="http://schemas.microsoft.com/office/drawing/2014/main" id="{14644526-80E6-6541-95F6-9F1B1370FB6F}"/>
                </a:ext>
              </a:extLst>
            </p:cNvPr>
            <p:cNvSpPr/>
            <p:nvPr/>
          </p:nvSpPr>
          <p:spPr>
            <a:xfrm>
              <a:off x="3846848" y="4113652"/>
              <a:ext cx="1042018" cy="307777"/>
            </a:xfrm>
            <a:prstGeom prst="rect">
              <a:avLst/>
            </a:prstGeom>
          </p:spPr>
          <p:txBody>
            <a:bodyPr wrap="square">
              <a:spAutoFit/>
            </a:bodyPr>
            <a:lstStyle/>
            <a:p>
              <a:r>
                <a:rPr lang="en-US" altLang="ko-KR" sz="1400" dirty="0">
                  <a:solidFill>
                    <a:schemeClr val="tx1">
                      <a:lumMod val="65000"/>
                      <a:lumOff val="35000"/>
                    </a:schemeClr>
                  </a:solidFill>
                  <a:latin typeface="PT Sans Narrow" charset="-52"/>
                  <a:ea typeface="PT Sans Narrow" charset="-52"/>
                  <a:cs typeface="PT Sans Narrow" charset="-52"/>
                </a:rPr>
                <a:t>Computer</a:t>
              </a:r>
            </a:p>
          </p:txBody>
        </p:sp>
      </p:grpSp>
      <p:grpSp>
        <p:nvGrpSpPr>
          <p:cNvPr id="14" name="그룹 13">
            <a:extLst>
              <a:ext uri="{FF2B5EF4-FFF2-40B4-BE49-F238E27FC236}">
                <a16:creationId xmlns:a16="http://schemas.microsoft.com/office/drawing/2014/main" id="{7B4207BC-F1D6-7141-AD85-ADE7E18F875E}"/>
              </a:ext>
            </a:extLst>
          </p:cNvPr>
          <p:cNvGrpSpPr/>
          <p:nvPr/>
        </p:nvGrpSpPr>
        <p:grpSpPr>
          <a:xfrm>
            <a:off x="5075568" y="795454"/>
            <a:ext cx="3204869" cy="1280172"/>
            <a:chOff x="5075568" y="795454"/>
            <a:chExt cx="3204869" cy="1280172"/>
          </a:xfrm>
        </p:grpSpPr>
        <p:grpSp>
          <p:nvGrpSpPr>
            <p:cNvPr id="17" name="그룹 16">
              <a:extLst>
                <a:ext uri="{FF2B5EF4-FFF2-40B4-BE49-F238E27FC236}">
                  <a16:creationId xmlns:a16="http://schemas.microsoft.com/office/drawing/2014/main" id="{ECC86F87-875E-E440-8A14-41D74438FC30}"/>
                </a:ext>
              </a:extLst>
            </p:cNvPr>
            <p:cNvGrpSpPr/>
            <p:nvPr/>
          </p:nvGrpSpPr>
          <p:grpSpPr>
            <a:xfrm>
              <a:off x="5416660" y="795454"/>
              <a:ext cx="2863777" cy="1280172"/>
              <a:chOff x="5416660" y="933602"/>
              <a:chExt cx="2863777" cy="1280172"/>
            </a:xfrm>
          </p:grpSpPr>
          <p:pic>
            <p:nvPicPr>
              <p:cNvPr id="6" name="그림 5">
                <a:extLst>
                  <a:ext uri="{FF2B5EF4-FFF2-40B4-BE49-F238E27FC236}">
                    <a16:creationId xmlns:a16="http://schemas.microsoft.com/office/drawing/2014/main" id="{D752D7EF-4D5A-7D44-92DB-FC37DCC98AC9}"/>
                  </a:ext>
                </a:extLst>
              </p:cNvPr>
              <p:cNvPicPr>
                <a:picLocks noChangeAspect="1"/>
              </p:cNvPicPr>
              <p:nvPr/>
            </p:nvPicPr>
            <p:blipFill>
              <a:blip r:embed="rId8"/>
              <a:stretch>
                <a:fillRect/>
              </a:stretch>
            </p:blipFill>
            <p:spPr>
              <a:xfrm>
                <a:off x="5546707" y="987846"/>
                <a:ext cx="2733730" cy="1225928"/>
              </a:xfrm>
              <a:prstGeom prst="rect">
                <a:avLst/>
              </a:prstGeom>
            </p:spPr>
          </p:pic>
          <p:sp>
            <p:nvSpPr>
              <p:cNvPr id="16" name="직사각형 15">
                <a:extLst>
                  <a:ext uri="{FF2B5EF4-FFF2-40B4-BE49-F238E27FC236}">
                    <a16:creationId xmlns:a16="http://schemas.microsoft.com/office/drawing/2014/main" id="{0084026D-AFE8-5C49-B126-B34983A2FADB}"/>
                  </a:ext>
                </a:extLst>
              </p:cNvPr>
              <p:cNvSpPr/>
              <p:nvPr/>
            </p:nvSpPr>
            <p:spPr>
              <a:xfrm>
                <a:off x="5416660" y="933602"/>
                <a:ext cx="852407" cy="168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23" name="오른쪽 화살표[R] 22">
              <a:extLst>
                <a:ext uri="{FF2B5EF4-FFF2-40B4-BE49-F238E27FC236}">
                  <a16:creationId xmlns:a16="http://schemas.microsoft.com/office/drawing/2014/main" id="{989BD093-FFF9-7F47-B4AC-64B065492DD0}"/>
                </a:ext>
              </a:extLst>
            </p:cNvPr>
            <p:cNvSpPr/>
            <p:nvPr/>
          </p:nvSpPr>
          <p:spPr>
            <a:xfrm>
              <a:off x="5075568" y="1266091"/>
              <a:ext cx="341092" cy="237047"/>
            </a:xfrm>
            <a:prstGeom prst="rightArrow">
              <a:avLst>
                <a:gd name="adj1" fmla="val 50000"/>
                <a:gd name="adj2" fmla="val 7143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27" name="그룹 26">
            <a:extLst>
              <a:ext uri="{FF2B5EF4-FFF2-40B4-BE49-F238E27FC236}">
                <a16:creationId xmlns:a16="http://schemas.microsoft.com/office/drawing/2014/main" id="{F8208601-6DDD-8D47-89D2-A0FF89295B39}"/>
              </a:ext>
            </a:extLst>
          </p:cNvPr>
          <p:cNvGrpSpPr/>
          <p:nvPr/>
        </p:nvGrpSpPr>
        <p:grpSpPr>
          <a:xfrm>
            <a:off x="5075568" y="2478457"/>
            <a:ext cx="2472713" cy="461665"/>
            <a:chOff x="5075568" y="2478457"/>
            <a:chExt cx="2472713" cy="461665"/>
          </a:xfrm>
        </p:grpSpPr>
        <p:sp>
          <p:nvSpPr>
            <p:cNvPr id="13" name="직사각형 12">
              <a:extLst>
                <a:ext uri="{FF2B5EF4-FFF2-40B4-BE49-F238E27FC236}">
                  <a16:creationId xmlns:a16="http://schemas.microsoft.com/office/drawing/2014/main" id="{15B97C54-BED0-C740-88E2-312B3DF72C31}"/>
                </a:ext>
              </a:extLst>
            </p:cNvPr>
            <p:cNvSpPr/>
            <p:nvPr/>
          </p:nvSpPr>
          <p:spPr>
            <a:xfrm>
              <a:off x="5546707" y="2478457"/>
              <a:ext cx="2001574" cy="461665"/>
            </a:xfrm>
            <a:prstGeom prst="rect">
              <a:avLst/>
            </a:prstGeom>
          </p:spPr>
          <p:txBody>
            <a:bodyPr wrap="none">
              <a:spAutoFit/>
            </a:bodyPr>
            <a:lstStyle/>
            <a:p>
              <a:r>
                <a:rPr lang="en-US" altLang="ko-KR" sz="1200" dirty="0">
                  <a:latin typeface="PT Sans" panose="020B0503020203020204" pitchFamily="34" charset="0"/>
                </a:rPr>
                <a:t>36°41'37.6"N 126°39'21.6"E</a:t>
              </a:r>
            </a:p>
            <a:p>
              <a:r>
                <a:rPr lang="en-US" altLang="ko-KR" sz="1200" dirty="0">
                  <a:latin typeface="PT Sans" panose="020B0503020203020204" pitchFamily="34" charset="0"/>
                </a:rPr>
                <a:t>(longitude and latitude)</a:t>
              </a:r>
            </a:p>
          </p:txBody>
        </p:sp>
        <p:sp>
          <p:nvSpPr>
            <p:cNvPr id="24" name="오른쪽 화살표[R] 23">
              <a:extLst>
                <a:ext uri="{FF2B5EF4-FFF2-40B4-BE49-F238E27FC236}">
                  <a16:creationId xmlns:a16="http://schemas.microsoft.com/office/drawing/2014/main" id="{411C818D-4C92-694F-A53A-C1F236FB3BFF}"/>
                </a:ext>
              </a:extLst>
            </p:cNvPr>
            <p:cNvSpPr/>
            <p:nvPr/>
          </p:nvSpPr>
          <p:spPr>
            <a:xfrm>
              <a:off x="5075568" y="2551477"/>
              <a:ext cx="341092" cy="237047"/>
            </a:xfrm>
            <a:prstGeom prst="rightArrow">
              <a:avLst>
                <a:gd name="adj1" fmla="val 50000"/>
                <a:gd name="adj2" fmla="val 7143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31" name="그룹 30">
            <a:extLst>
              <a:ext uri="{FF2B5EF4-FFF2-40B4-BE49-F238E27FC236}">
                <a16:creationId xmlns:a16="http://schemas.microsoft.com/office/drawing/2014/main" id="{D04D73A2-054F-5E4D-BB08-89711FFC5954}"/>
              </a:ext>
            </a:extLst>
          </p:cNvPr>
          <p:cNvGrpSpPr/>
          <p:nvPr/>
        </p:nvGrpSpPr>
        <p:grpSpPr>
          <a:xfrm>
            <a:off x="5075568" y="3545836"/>
            <a:ext cx="2665836" cy="877226"/>
            <a:chOff x="5075568" y="3545836"/>
            <a:chExt cx="2665836" cy="877226"/>
          </a:xfrm>
        </p:grpSpPr>
        <p:sp>
          <p:nvSpPr>
            <p:cNvPr id="25" name="오른쪽 화살표[R] 24">
              <a:extLst>
                <a:ext uri="{FF2B5EF4-FFF2-40B4-BE49-F238E27FC236}">
                  <a16:creationId xmlns:a16="http://schemas.microsoft.com/office/drawing/2014/main" id="{22C2325B-AB87-4542-A506-B4B2BDA857E8}"/>
                </a:ext>
              </a:extLst>
            </p:cNvPr>
            <p:cNvSpPr/>
            <p:nvPr/>
          </p:nvSpPr>
          <p:spPr>
            <a:xfrm>
              <a:off x="5075568" y="3718339"/>
              <a:ext cx="341092" cy="237047"/>
            </a:xfrm>
            <a:prstGeom prst="rightArrow">
              <a:avLst>
                <a:gd name="adj1" fmla="val 50000"/>
                <a:gd name="adj2" fmla="val 7143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30" name="그룹 29">
              <a:extLst>
                <a:ext uri="{FF2B5EF4-FFF2-40B4-BE49-F238E27FC236}">
                  <a16:creationId xmlns:a16="http://schemas.microsoft.com/office/drawing/2014/main" id="{24E9E55D-D2F7-2C4D-B3EE-78689863C4B8}"/>
                </a:ext>
              </a:extLst>
            </p:cNvPr>
            <p:cNvGrpSpPr/>
            <p:nvPr/>
          </p:nvGrpSpPr>
          <p:grpSpPr>
            <a:xfrm>
              <a:off x="5563641" y="3545836"/>
              <a:ext cx="2177763" cy="877226"/>
              <a:chOff x="5563641" y="3545836"/>
              <a:chExt cx="2177763" cy="877226"/>
            </a:xfrm>
          </p:grpSpPr>
          <p:pic>
            <p:nvPicPr>
              <p:cNvPr id="15" name="그림 14">
                <a:extLst>
                  <a:ext uri="{FF2B5EF4-FFF2-40B4-BE49-F238E27FC236}">
                    <a16:creationId xmlns:a16="http://schemas.microsoft.com/office/drawing/2014/main" id="{1A6B2EE9-1B28-0C43-96EC-29AA7326A7F8}"/>
                  </a:ext>
                </a:extLst>
              </p:cNvPr>
              <p:cNvPicPr>
                <a:picLocks noChangeAspect="1"/>
              </p:cNvPicPr>
              <p:nvPr/>
            </p:nvPicPr>
            <p:blipFill rotWithShape="1">
              <a:blip r:embed="rId9"/>
              <a:srcRect t="70965"/>
              <a:stretch/>
            </p:blipFill>
            <p:spPr>
              <a:xfrm>
                <a:off x="5640886" y="3545836"/>
                <a:ext cx="2100518" cy="609878"/>
              </a:xfrm>
              <a:prstGeom prst="rect">
                <a:avLst/>
              </a:prstGeom>
            </p:spPr>
          </p:pic>
          <p:sp>
            <p:nvSpPr>
              <p:cNvPr id="29" name="직사각형 28">
                <a:extLst>
                  <a:ext uri="{FF2B5EF4-FFF2-40B4-BE49-F238E27FC236}">
                    <a16:creationId xmlns:a16="http://schemas.microsoft.com/office/drawing/2014/main" id="{2A030DF6-D34B-7B47-977F-F8E584AD4720}"/>
                  </a:ext>
                </a:extLst>
              </p:cNvPr>
              <p:cNvSpPr/>
              <p:nvPr/>
            </p:nvSpPr>
            <p:spPr>
              <a:xfrm>
                <a:off x="5563641" y="4146063"/>
                <a:ext cx="957313" cy="276999"/>
              </a:xfrm>
              <a:prstGeom prst="rect">
                <a:avLst/>
              </a:prstGeom>
            </p:spPr>
            <p:txBody>
              <a:bodyPr wrap="none">
                <a:spAutoFit/>
              </a:bodyPr>
              <a:lstStyle/>
              <a:p>
                <a:r>
                  <a:rPr lang="en-US" altLang="ko-KR" sz="1200" dirty="0">
                    <a:latin typeface="PT Sans" panose="020B0503020203020204" pitchFamily="34" charset="0"/>
                  </a:rPr>
                  <a:t>Binary code</a:t>
                </a:r>
              </a:p>
            </p:txBody>
          </p:sp>
        </p:grpSp>
      </p:grpSp>
    </p:spTree>
    <p:extLst>
      <p:ext uri="{BB962C8B-B14F-4D97-AF65-F5344CB8AC3E}">
        <p14:creationId xmlns:p14="http://schemas.microsoft.com/office/powerpoint/2010/main" val="421153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3133518" y="2000464"/>
            <a:ext cx="2953162" cy="1322266"/>
          </a:xfrm>
          <a:prstGeom prst="rect">
            <a:avLst/>
          </a:prstGeom>
        </p:spPr>
      </p:pic>
      <p:sp>
        <p:nvSpPr>
          <p:cNvPr id="75" name="TextBox 74"/>
          <p:cNvSpPr txBox="1"/>
          <p:nvPr/>
        </p:nvSpPr>
        <p:spPr>
          <a:xfrm>
            <a:off x="2421895" y="1429925"/>
            <a:ext cx="4349836" cy="461665"/>
          </a:xfrm>
          <a:prstGeom prst="rect">
            <a:avLst/>
          </a:prstGeom>
          <a:noFill/>
        </p:spPr>
        <p:txBody>
          <a:bodyPr wrap="square" rtlCol="0">
            <a:spAutoFit/>
          </a:bodyPr>
          <a:lstStyle/>
          <a:p>
            <a:pPr algn="ctr"/>
            <a:r>
              <a:rPr lang="en-US" sz="1200" dirty="0">
                <a:latin typeface="Lato" panose="020F0502020204030203" pitchFamily="34" charset="0"/>
                <a:ea typeface="Lato" panose="020F0502020204030203" pitchFamily="34" charset="0"/>
                <a:cs typeface="Lato" panose="020F0502020204030203" pitchFamily="34" charset="0"/>
              </a:rPr>
              <a:t>Univariate overlap </a:t>
            </a:r>
          </a:p>
          <a:p>
            <a:pPr algn="ctr"/>
            <a:r>
              <a:rPr lang="en-US" sz="1200" dirty="0">
                <a:latin typeface="Lato Light" panose="020F0502020204030203" pitchFamily="34" charset="0"/>
                <a:ea typeface="Lato Light" panose="020F0502020204030203" pitchFamily="34" charset="0"/>
                <a:cs typeface="Lato Light" panose="020F0502020204030203" pitchFamily="34" charset="0"/>
              </a:rPr>
              <a:t>between [Heat-pain vs. Warmth] and [Ex-partner vs. Friend]</a:t>
            </a:r>
          </a:p>
        </p:txBody>
      </p:sp>
      <p:sp>
        <p:nvSpPr>
          <p:cNvPr id="79" name="Rectangle 78"/>
          <p:cNvSpPr/>
          <p:nvPr/>
        </p:nvSpPr>
        <p:spPr>
          <a:xfrm>
            <a:off x="2298582" y="3516947"/>
            <a:ext cx="4634561" cy="742383"/>
          </a:xfrm>
          <a:prstGeom prst="rect">
            <a:avLst/>
          </a:prstGeom>
        </p:spPr>
        <p:txBody>
          <a:bodyPr wrap="square">
            <a:spAutoFit/>
          </a:bodyPr>
          <a:lstStyle/>
          <a:p>
            <a:pPr latinLnBrk="0">
              <a:lnSpc>
                <a:spcPct val="120000"/>
              </a:lnSpc>
            </a:pPr>
            <a:r>
              <a:rPr lang="en-US" sz="1200" dirty="0">
                <a:latin typeface="Lato Light" panose="020F0502020204030203" pitchFamily="34" charset="0"/>
                <a:ea typeface="Lato Light" panose="020F0502020204030203" pitchFamily="34" charset="0"/>
                <a:cs typeface="Lato Light" panose="020F0502020204030203" pitchFamily="34" charset="0"/>
              </a:rPr>
              <a:t>Then, we used the predictive mapping approach (linear support vector machines, SVMs) to obtain specific multivariate fMRI pattern for pain and rejection on the same dataset. </a:t>
            </a:r>
          </a:p>
        </p:txBody>
      </p:sp>
      <p:sp>
        <p:nvSpPr>
          <p:cNvPr id="81" name="TextBox 80"/>
          <p:cNvSpPr txBox="1"/>
          <p:nvPr/>
        </p:nvSpPr>
        <p:spPr>
          <a:xfrm>
            <a:off x="1780125" y="944351"/>
            <a:ext cx="5583749" cy="350865"/>
          </a:xfrm>
          <a:prstGeom prst="rect">
            <a:avLst/>
          </a:prstGeom>
          <a:noFill/>
        </p:spPr>
        <p:txBody>
          <a:bodyPr wrap="square" rtlCol="0">
            <a:spAutoFit/>
          </a:bodyPr>
          <a:lstStyle/>
          <a:p>
            <a:pPr algn="ctr">
              <a:lnSpc>
                <a:spcPct val="120000"/>
              </a:lnSpc>
            </a:pPr>
            <a:r>
              <a:rPr lang="en-US" sz="1500" b="1" dirty="0">
                <a:latin typeface="Lato" panose="020F0502020204030203" pitchFamily="34" charset="0"/>
                <a:ea typeface="Lato" panose="020F0502020204030203" pitchFamily="34" charset="0"/>
                <a:cs typeface="Lato" panose="020F0502020204030203" pitchFamily="34" charset="0"/>
              </a:rPr>
              <a:t>Traditional mapping </a:t>
            </a:r>
            <a:r>
              <a:rPr lang="en-US" sz="1500" dirty="0">
                <a:latin typeface="Lato" panose="020F0502020204030203" pitchFamily="34" charset="0"/>
                <a:ea typeface="Lato" panose="020F0502020204030203" pitchFamily="34" charset="0"/>
                <a:cs typeface="Lato" panose="020F0502020204030203" pitchFamily="34" charset="0"/>
              </a:rPr>
              <a:t>results</a:t>
            </a:r>
          </a:p>
        </p:txBody>
      </p:sp>
      <p:sp>
        <p:nvSpPr>
          <p:cNvPr id="82" name="TextBox 81"/>
          <p:cNvSpPr txBox="1"/>
          <p:nvPr/>
        </p:nvSpPr>
        <p:spPr>
          <a:xfrm>
            <a:off x="2466289" y="2794474"/>
            <a:ext cx="4211421" cy="350865"/>
          </a:xfrm>
          <a:prstGeom prst="rect">
            <a:avLst/>
          </a:prstGeom>
          <a:solidFill>
            <a:srgbClr val="FFFFFF">
              <a:alpha val="74902"/>
            </a:srgbClr>
          </a:solidFill>
        </p:spPr>
        <p:txBody>
          <a:bodyPr wrap="square" rtlCol="0">
            <a:spAutoFit/>
          </a:bodyPr>
          <a:lstStyle/>
          <a:p>
            <a:pPr algn="ctr">
              <a:lnSpc>
                <a:spcPct val="120000"/>
              </a:lnSpc>
            </a:pPr>
            <a:r>
              <a:rPr lang="en-US" sz="1500" dirty="0">
                <a:solidFill>
                  <a:srgbClr val="C00000"/>
                </a:solidFill>
                <a:latin typeface="Lato" panose="020F0502020204030203" pitchFamily="34" charset="0"/>
                <a:ea typeface="Lato" panose="020F0502020204030203" pitchFamily="34" charset="0"/>
                <a:cs typeface="Lato" panose="020F0502020204030203" pitchFamily="34" charset="0"/>
              </a:rPr>
              <a:t>The foundation of the </a:t>
            </a:r>
            <a:r>
              <a:rPr lang="en-US" sz="1500" b="1" dirty="0">
                <a:solidFill>
                  <a:srgbClr val="C00000"/>
                </a:solidFill>
                <a:latin typeface="Lato" panose="020F0502020204030203" pitchFamily="34" charset="0"/>
                <a:ea typeface="Lato" panose="020F0502020204030203" pitchFamily="34" charset="0"/>
                <a:cs typeface="Lato" panose="020F0502020204030203" pitchFamily="34" charset="0"/>
              </a:rPr>
              <a:t>“social pain” theory</a:t>
            </a:r>
          </a:p>
        </p:txBody>
      </p:sp>
      <p:pic>
        <p:nvPicPr>
          <p:cNvPr id="12" name="Picture 11"/>
          <p:cNvPicPr>
            <a:picLocks noChangeAspect="1"/>
          </p:cNvPicPr>
          <p:nvPr/>
        </p:nvPicPr>
        <p:blipFill>
          <a:blip r:embed="rId4"/>
          <a:stretch>
            <a:fillRect/>
          </a:stretch>
        </p:blipFill>
        <p:spPr>
          <a:xfrm rot="595584">
            <a:off x="6448830" y="2088020"/>
            <a:ext cx="1048789" cy="1524488"/>
          </a:xfrm>
          <a:prstGeom prst="rect">
            <a:avLst/>
          </a:prstGeom>
        </p:spPr>
      </p:pic>
      <p:cxnSp>
        <p:nvCxnSpPr>
          <p:cNvPr id="13" name="직선 연결선[R] 12">
            <a:extLst>
              <a:ext uri="{FF2B5EF4-FFF2-40B4-BE49-F238E27FC236}">
                <a16:creationId xmlns:a16="http://schemas.microsoft.com/office/drawing/2014/main" id="{51FCAAD9-E6CF-694E-835A-1B54F0DCD403}"/>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721BFDB4-EE41-1D4C-AF3C-9258E4F77EB5}"/>
              </a:ext>
            </a:extLst>
          </p:cNvPr>
          <p:cNvSpPr/>
          <p:nvPr/>
        </p:nvSpPr>
        <p:spPr>
          <a:xfrm>
            <a:off x="60883" y="119270"/>
            <a:ext cx="313579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Data and research question:</a:t>
            </a:r>
          </a:p>
        </p:txBody>
      </p:sp>
    </p:spTree>
    <p:extLst>
      <p:ext uri="{BB962C8B-B14F-4D97-AF65-F5344CB8AC3E}">
        <p14:creationId xmlns:p14="http://schemas.microsoft.com/office/powerpoint/2010/main" val="267884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xit" presetSubtype="0" fill="hold"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2279156" y="1845189"/>
            <a:ext cx="1522484" cy="1522484"/>
          </a:xfrm>
          <a:prstGeom prst="rect">
            <a:avLst/>
          </a:prstGeom>
        </p:spPr>
      </p:pic>
      <p:pic>
        <p:nvPicPr>
          <p:cNvPr id="71" name="Picture 70"/>
          <p:cNvPicPr>
            <a:picLocks noChangeAspect="1"/>
          </p:cNvPicPr>
          <p:nvPr/>
        </p:nvPicPr>
        <p:blipFill>
          <a:blip r:embed="rId4"/>
          <a:stretch>
            <a:fillRect/>
          </a:stretch>
        </p:blipFill>
        <p:spPr>
          <a:xfrm>
            <a:off x="1110756" y="1161614"/>
            <a:ext cx="4134698" cy="2820272"/>
          </a:xfrm>
          <a:prstGeom prst="rect">
            <a:avLst/>
          </a:prstGeom>
        </p:spPr>
      </p:pic>
      <p:pic>
        <p:nvPicPr>
          <p:cNvPr id="73" name="Picture 72"/>
          <p:cNvPicPr>
            <a:picLocks noChangeAspect="1"/>
          </p:cNvPicPr>
          <p:nvPr/>
        </p:nvPicPr>
        <p:blipFill rotWithShape="1">
          <a:blip r:embed="rId5"/>
          <a:srcRect r="43932"/>
          <a:stretch/>
        </p:blipFill>
        <p:spPr>
          <a:xfrm>
            <a:off x="5662491" y="1692459"/>
            <a:ext cx="1925882" cy="1934438"/>
          </a:xfrm>
          <a:prstGeom prst="rect">
            <a:avLst/>
          </a:prstGeom>
        </p:spPr>
      </p:pic>
      <p:cxnSp>
        <p:nvCxnSpPr>
          <p:cNvPr id="11" name="직선 연결선[R] 10">
            <a:extLst>
              <a:ext uri="{FF2B5EF4-FFF2-40B4-BE49-F238E27FC236}">
                <a16:creationId xmlns:a16="http://schemas.microsoft.com/office/drawing/2014/main" id="{E85F2963-63C7-CB4B-AD83-4DD1165CE4F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B1DAA23E-64A2-FF4B-BEA4-A54A41FF3B99}"/>
              </a:ext>
            </a:extLst>
          </p:cNvPr>
          <p:cNvSpPr/>
          <p:nvPr/>
        </p:nvSpPr>
        <p:spPr>
          <a:xfrm>
            <a:off x="60883" y="119270"/>
            <a:ext cx="313579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Data and research question:</a:t>
            </a:r>
          </a:p>
        </p:txBody>
      </p:sp>
    </p:spTree>
    <p:extLst>
      <p:ext uri="{BB962C8B-B14F-4D97-AF65-F5344CB8AC3E}">
        <p14:creationId xmlns:p14="http://schemas.microsoft.com/office/powerpoint/2010/main" val="290845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313579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Data and research question:</a:t>
            </a:r>
          </a:p>
        </p:txBody>
      </p:sp>
      <p:grpSp>
        <p:nvGrpSpPr>
          <p:cNvPr id="2" name="그룹 1">
            <a:extLst>
              <a:ext uri="{FF2B5EF4-FFF2-40B4-BE49-F238E27FC236}">
                <a16:creationId xmlns:a16="http://schemas.microsoft.com/office/drawing/2014/main" id="{A4ECFEF2-ECE3-B147-A9FC-245AD8EA70C0}"/>
              </a:ext>
            </a:extLst>
          </p:cNvPr>
          <p:cNvGrpSpPr/>
          <p:nvPr/>
        </p:nvGrpSpPr>
        <p:grpSpPr>
          <a:xfrm>
            <a:off x="216488" y="618518"/>
            <a:ext cx="8134819" cy="2055609"/>
            <a:chOff x="216488" y="765471"/>
            <a:chExt cx="8134819" cy="2055609"/>
          </a:xfrm>
        </p:grpSpPr>
        <p:sp>
          <p:nvSpPr>
            <p:cNvPr id="18" name="직사각형 17">
              <a:extLst>
                <a:ext uri="{FF2B5EF4-FFF2-40B4-BE49-F238E27FC236}">
                  <a16:creationId xmlns:a16="http://schemas.microsoft.com/office/drawing/2014/main" id="{7CCD559E-7FFF-8947-8FD1-7EB2E63377EE}"/>
                </a:ext>
              </a:extLst>
            </p:cNvPr>
            <p:cNvSpPr/>
            <p:nvPr/>
          </p:nvSpPr>
          <p:spPr>
            <a:xfrm>
              <a:off x="216488" y="765471"/>
              <a:ext cx="5484096" cy="276999"/>
            </a:xfrm>
            <a:prstGeom prst="rect">
              <a:avLst/>
            </a:prstGeom>
          </p:spPr>
          <p:txBody>
            <a:bodyPr wrap="square">
              <a:spAutoFit/>
            </a:bodyPr>
            <a:lstStyle/>
            <a:p>
              <a:r>
                <a:rPr lang="en-US" altLang="ko-KR" sz="1200" b="1" dirty="0">
                  <a:latin typeface="PT Sans" panose="020B0503020203020204" pitchFamily="34" charset="0"/>
                </a:rPr>
                <a:t>1. Computing and visualizing RDMs for each participant, for each region</a:t>
              </a:r>
            </a:p>
          </p:txBody>
        </p:sp>
        <p:grpSp>
          <p:nvGrpSpPr>
            <p:cNvPr id="40" name="그룹 39">
              <a:extLst>
                <a:ext uri="{FF2B5EF4-FFF2-40B4-BE49-F238E27FC236}">
                  <a16:creationId xmlns:a16="http://schemas.microsoft.com/office/drawing/2014/main" id="{35CCF67E-0F21-C643-A795-6D7596DA9FE5}"/>
                </a:ext>
              </a:extLst>
            </p:cNvPr>
            <p:cNvGrpSpPr/>
            <p:nvPr/>
          </p:nvGrpSpPr>
          <p:grpSpPr>
            <a:xfrm>
              <a:off x="1077868" y="1129080"/>
              <a:ext cx="7273439" cy="1692000"/>
              <a:chOff x="1011965" y="1277016"/>
              <a:chExt cx="7273439" cy="1692000"/>
            </a:xfrm>
          </p:grpSpPr>
          <p:grpSp>
            <p:nvGrpSpPr>
              <p:cNvPr id="37" name="그룹 36">
                <a:extLst>
                  <a:ext uri="{FF2B5EF4-FFF2-40B4-BE49-F238E27FC236}">
                    <a16:creationId xmlns:a16="http://schemas.microsoft.com/office/drawing/2014/main" id="{9A9BB38C-2461-AA44-B4A0-E0B8981C8E1F}"/>
                  </a:ext>
                </a:extLst>
              </p:cNvPr>
              <p:cNvGrpSpPr>
                <a:grpSpLocks noChangeAspect="1"/>
              </p:cNvGrpSpPr>
              <p:nvPr/>
            </p:nvGrpSpPr>
            <p:grpSpPr>
              <a:xfrm>
                <a:off x="1011965" y="1277016"/>
                <a:ext cx="5753529" cy="1692000"/>
                <a:chOff x="797777" y="1380006"/>
                <a:chExt cx="7284542" cy="2142241"/>
              </a:xfrm>
            </p:grpSpPr>
            <p:grpSp>
              <p:nvGrpSpPr>
                <p:cNvPr id="20" name="그룹 19">
                  <a:extLst>
                    <a:ext uri="{FF2B5EF4-FFF2-40B4-BE49-F238E27FC236}">
                      <a16:creationId xmlns:a16="http://schemas.microsoft.com/office/drawing/2014/main" id="{FFB13754-EAAB-C94F-A938-6F0E4D3FA92E}"/>
                    </a:ext>
                  </a:extLst>
                </p:cNvPr>
                <p:cNvGrpSpPr/>
                <p:nvPr/>
              </p:nvGrpSpPr>
              <p:grpSpPr>
                <a:xfrm>
                  <a:off x="797777" y="1380006"/>
                  <a:ext cx="7251163" cy="1159466"/>
                  <a:chOff x="3118134" y="777754"/>
                  <a:chExt cx="7251163" cy="1159466"/>
                </a:xfrm>
              </p:grpSpPr>
              <p:pic>
                <p:nvPicPr>
                  <p:cNvPr id="21" name="그림 20">
                    <a:extLst>
                      <a:ext uri="{FF2B5EF4-FFF2-40B4-BE49-F238E27FC236}">
                        <a16:creationId xmlns:a16="http://schemas.microsoft.com/office/drawing/2014/main" id="{82856210-1921-0541-9DF6-58DDEA215F78}"/>
                      </a:ext>
                    </a:extLst>
                  </p:cNvPr>
                  <p:cNvPicPr>
                    <a:picLocks noChangeAspect="1"/>
                  </p:cNvPicPr>
                  <p:nvPr/>
                </p:nvPicPr>
                <p:blipFill>
                  <a:blip r:embed="rId2"/>
                  <a:stretch>
                    <a:fillRect/>
                  </a:stretch>
                </p:blipFill>
                <p:spPr>
                  <a:xfrm>
                    <a:off x="3118134" y="823557"/>
                    <a:ext cx="1728505" cy="874808"/>
                  </a:xfrm>
                  <a:prstGeom prst="rect">
                    <a:avLst/>
                  </a:prstGeom>
                </p:spPr>
              </p:pic>
              <p:pic>
                <p:nvPicPr>
                  <p:cNvPr id="22" name="그림 21">
                    <a:extLst>
                      <a:ext uri="{FF2B5EF4-FFF2-40B4-BE49-F238E27FC236}">
                        <a16:creationId xmlns:a16="http://schemas.microsoft.com/office/drawing/2014/main" id="{AE931062-2ABE-0F41-9926-80F9E05B4AB9}"/>
                      </a:ext>
                    </a:extLst>
                  </p:cNvPr>
                  <p:cNvPicPr>
                    <a:picLocks noChangeAspect="1"/>
                  </p:cNvPicPr>
                  <p:nvPr/>
                </p:nvPicPr>
                <p:blipFill>
                  <a:blip r:embed="rId3"/>
                  <a:stretch>
                    <a:fillRect/>
                  </a:stretch>
                </p:blipFill>
                <p:spPr>
                  <a:xfrm>
                    <a:off x="4902005" y="898591"/>
                    <a:ext cx="1417204" cy="763198"/>
                  </a:xfrm>
                  <a:prstGeom prst="rect">
                    <a:avLst/>
                  </a:prstGeom>
                </p:spPr>
              </p:pic>
              <p:pic>
                <p:nvPicPr>
                  <p:cNvPr id="23" name="그림 22">
                    <a:extLst>
                      <a:ext uri="{FF2B5EF4-FFF2-40B4-BE49-F238E27FC236}">
                        <a16:creationId xmlns:a16="http://schemas.microsoft.com/office/drawing/2014/main" id="{A1BE82E2-A5EB-0844-9B4B-EE5C8E48ABF6}"/>
                      </a:ext>
                    </a:extLst>
                  </p:cNvPr>
                  <p:cNvPicPr>
                    <a:picLocks noChangeAspect="1"/>
                  </p:cNvPicPr>
                  <p:nvPr/>
                </p:nvPicPr>
                <p:blipFill>
                  <a:blip r:embed="rId4"/>
                  <a:stretch>
                    <a:fillRect/>
                  </a:stretch>
                </p:blipFill>
                <p:spPr>
                  <a:xfrm>
                    <a:off x="6411151" y="777754"/>
                    <a:ext cx="3958146" cy="939744"/>
                  </a:xfrm>
                  <a:prstGeom prst="rect">
                    <a:avLst/>
                  </a:prstGeom>
                </p:spPr>
              </p:pic>
              <p:sp>
                <p:nvSpPr>
                  <p:cNvPr id="24" name="TextBox 23">
                    <a:extLst>
                      <a:ext uri="{FF2B5EF4-FFF2-40B4-BE49-F238E27FC236}">
                        <a16:creationId xmlns:a16="http://schemas.microsoft.com/office/drawing/2014/main" id="{4E2C5153-1BF9-0348-B7A4-4985BEC43C05}"/>
                      </a:ext>
                    </a:extLst>
                  </p:cNvPr>
                  <p:cNvSpPr txBox="1"/>
                  <p:nvPr/>
                </p:nvSpPr>
                <p:spPr>
                  <a:xfrm>
                    <a:off x="3154710" y="1529534"/>
                    <a:ext cx="617501" cy="299016"/>
                  </a:xfrm>
                  <a:prstGeom prst="rect">
                    <a:avLst/>
                  </a:prstGeom>
                  <a:noFill/>
                </p:spPr>
                <p:txBody>
                  <a:bodyPr wrap="none" rtlCol="0">
                    <a:spAutoFit/>
                  </a:bodyPr>
                  <a:lstStyle/>
                  <a:p>
                    <a:r>
                      <a:rPr kumimoji="1" lang="en-US" altLang="ko-KR" sz="900" dirty="0">
                        <a:latin typeface="Helvetica" pitchFamily="2" charset="0"/>
                      </a:rPr>
                      <a:t>x = -5</a:t>
                    </a:r>
                    <a:endParaRPr kumimoji="1" lang="ko-KR" altLang="en-US" sz="900" dirty="0">
                      <a:latin typeface="Helvetica" pitchFamily="2" charset="0"/>
                    </a:endParaRPr>
                  </a:p>
                </p:txBody>
              </p:sp>
              <p:sp>
                <p:nvSpPr>
                  <p:cNvPr id="25" name="TextBox 24">
                    <a:extLst>
                      <a:ext uri="{FF2B5EF4-FFF2-40B4-BE49-F238E27FC236}">
                        <a16:creationId xmlns:a16="http://schemas.microsoft.com/office/drawing/2014/main" id="{5263664A-82CC-3F46-8DC5-C898A31B2F8B}"/>
                      </a:ext>
                    </a:extLst>
                  </p:cNvPr>
                  <p:cNvSpPr txBox="1"/>
                  <p:nvPr/>
                </p:nvSpPr>
                <p:spPr>
                  <a:xfrm>
                    <a:off x="4029968" y="1529533"/>
                    <a:ext cx="314988" cy="292256"/>
                  </a:xfrm>
                  <a:prstGeom prst="rect">
                    <a:avLst/>
                  </a:prstGeom>
                  <a:noFill/>
                </p:spPr>
                <p:txBody>
                  <a:bodyPr wrap="none" rtlCol="0">
                    <a:spAutoFit/>
                  </a:bodyPr>
                  <a:lstStyle/>
                  <a:p>
                    <a:r>
                      <a:rPr kumimoji="1" lang="en-US" altLang="ko-KR" sz="900" dirty="0">
                        <a:latin typeface="Helvetica" pitchFamily="2" charset="0"/>
                      </a:rPr>
                      <a:t>5</a:t>
                    </a:r>
                    <a:endParaRPr kumimoji="1" lang="ko-KR" altLang="en-US" sz="900" dirty="0">
                      <a:latin typeface="Helvetica" pitchFamily="2" charset="0"/>
                    </a:endParaRPr>
                  </a:p>
                </p:txBody>
              </p:sp>
              <p:sp>
                <p:nvSpPr>
                  <p:cNvPr id="26" name="TextBox 25">
                    <a:extLst>
                      <a:ext uri="{FF2B5EF4-FFF2-40B4-BE49-F238E27FC236}">
                        <a16:creationId xmlns:a16="http://schemas.microsoft.com/office/drawing/2014/main" id="{97170133-5583-2546-A3A6-9E9DD78A3977}"/>
                      </a:ext>
                    </a:extLst>
                  </p:cNvPr>
                  <p:cNvSpPr txBox="1"/>
                  <p:nvPr/>
                </p:nvSpPr>
                <p:spPr>
                  <a:xfrm>
                    <a:off x="4935513" y="1565264"/>
                    <a:ext cx="703157" cy="299016"/>
                  </a:xfrm>
                  <a:prstGeom prst="rect">
                    <a:avLst/>
                  </a:prstGeom>
                  <a:noFill/>
                </p:spPr>
                <p:txBody>
                  <a:bodyPr wrap="none" rtlCol="0">
                    <a:spAutoFit/>
                  </a:bodyPr>
                  <a:lstStyle/>
                  <a:p>
                    <a:r>
                      <a:rPr kumimoji="1" lang="en-US" altLang="ko-KR" sz="900" dirty="0">
                        <a:latin typeface="Helvetica" pitchFamily="2" charset="0"/>
                      </a:rPr>
                      <a:t>x = -39</a:t>
                    </a:r>
                    <a:endParaRPr kumimoji="1" lang="ko-KR" altLang="en-US" sz="900" dirty="0">
                      <a:latin typeface="Helvetica" pitchFamily="2" charset="0"/>
                    </a:endParaRPr>
                  </a:p>
                </p:txBody>
              </p:sp>
              <p:sp>
                <p:nvSpPr>
                  <p:cNvPr id="27" name="TextBox 26">
                    <a:extLst>
                      <a:ext uri="{FF2B5EF4-FFF2-40B4-BE49-F238E27FC236}">
                        <a16:creationId xmlns:a16="http://schemas.microsoft.com/office/drawing/2014/main" id="{CE2F6ED8-021D-CF44-8FE2-10A9F8A3B3DE}"/>
                      </a:ext>
                    </a:extLst>
                  </p:cNvPr>
                  <p:cNvSpPr txBox="1"/>
                  <p:nvPr/>
                </p:nvSpPr>
                <p:spPr>
                  <a:xfrm>
                    <a:off x="5719332" y="1565264"/>
                    <a:ext cx="395574" cy="299016"/>
                  </a:xfrm>
                  <a:prstGeom prst="rect">
                    <a:avLst/>
                  </a:prstGeom>
                  <a:noFill/>
                </p:spPr>
                <p:txBody>
                  <a:bodyPr wrap="none" rtlCol="0">
                    <a:spAutoFit/>
                  </a:bodyPr>
                  <a:lstStyle/>
                  <a:p>
                    <a:r>
                      <a:rPr kumimoji="1" lang="en-US" altLang="ko-KR" sz="900" dirty="0">
                        <a:latin typeface="Helvetica" pitchFamily="2" charset="0"/>
                      </a:rPr>
                      <a:t>39</a:t>
                    </a:r>
                    <a:endParaRPr kumimoji="1" lang="ko-KR" altLang="en-US" sz="900" dirty="0">
                      <a:latin typeface="Helvetica" pitchFamily="2" charset="0"/>
                    </a:endParaRPr>
                  </a:p>
                </p:txBody>
              </p:sp>
              <p:sp>
                <p:nvSpPr>
                  <p:cNvPr id="28" name="TextBox 27">
                    <a:extLst>
                      <a:ext uri="{FF2B5EF4-FFF2-40B4-BE49-F238E27FC236}">
                        <a16:creationId xmlns:a16="http://schemas.microsoft.com/office/drawing/2014/main" id="{EBE56F0B-4351-734C-BA82-7396710F812A}"/>
                      </a:ext>
                    </a:extLst>
                  </p:cNvPr>
                  <p:cNvSpPr txBox="1"/>
                  <p:nvPr/>
                </p:nvSpPr>
                <p:spPr>
                  <a:xfrm>
                    <a:off x="6474972" y="1638204"/>
                    <a:ext cx="617502" cy="299016"/>
                  </a:xfrm>
                  <a:prstGeom prst="rect">
                    <a:avLst/>
                  </a:prstGeom>
                  <a:noFill/>
                </p:spPr>
                <p:txBody>
                  <a:bodyPr wrap="none" rtlCol="0">
                    <a:spAutoFit/>
                  </a:bodyPr>
                  <a:lstStyle/>
                  <a:p>
                    <a:pPr algn="ctr"/>
                    <a:r>
                      <a:rPr kumimoji="1" lang="en-US" altLang="ko-KR" sz="900" dirty="0">
                        <a:latin typeface="Helvetica" pitchFamily="2" charset="0"/>
                      </a:rPr>
                      <a:t>z = -5</a:t>
                    </a:r>
                    <a:endParaRPr kumimoji="1" lang="ko-KR" altLang="en-US" sz="900" dirty="0">
                      <a:latin typeface="Helvetica" pitchFamily="2" charset="0"/>
                    </a:endParaRPr>
                  </a:p>
                </p:txBody>
              </p:sp>
              <p:sp>
                <p:nvSpPr>
                  <p:cNvPr id="29" name="TextBox 28">
                    <a:extLst>
                      <a:ext uri="{FF2B5EF4-FFF2-40B4-BE49-F238E27FC236}">
                        <a16:creationId xmlns:a16="http://schemas.microsoft.com/office/drawing/2014/main" id="{677C8A0D-CF41-6646-B45A-A6348B6AAD6D}"/>
                      </a:ext>
                    </a:extLst>
                  </p:cNvPr>
                  <p:cNvSpPr txBox="1"/>
                  <p:nvPr/>
                </p:nvSpPr>
                <p:spPr>
                  <a:xfrm>
                    <a:off x="7271440" y="1638204"/>
                    <a:ext cx="314989" cy="292256"/>
                  </a:xfrm>
                  <a:prstGeom prst="rect">
                    <a:avLst/>
                  </a:prstGeom>
                  <a:noFill/>
                </p:spPr>
                <p:txBody>
                  <a:bodyPr wrap="none" rtlCol="0">
                    <a:spAutoFit/>
                  </a:bodyPr>
                  <a:lstStyle/>
                  <a:p>
                    <a:pPr algn="ctr"/>
                    <a:r>
                      <a:rPr kumimoji="1" lang="en-US" altLang="ko-KR" sz="900" dirty="0">
                        <a:latin typeface="Helvetica" pitchFamily="2" charset="0"/>
                      </a:rPr>
                      <a:t>4</a:t>
                    </a:r>
                    <a:endParaRPr kumimoji="1" lang="ko-KR" altLang="en-US" sz="900" dirty="0">
                      <a:latin typeface="Helvetica" pitchFamily="2" charset="0"/>
                    </a:endParaRPr>
                  </a:p>
                </p:txBody>
              </p:sp>
              <p:sp>
                <p:nvSpPr>
                  <p:cNvPr id="30" name="TextBox 29">
                    <a:extLst>
                      <a:ext uri="{FF2B5EF4-FFF2-40B4-BE49-F238E27FC236}">
                        <a16:creationId xmlns:a16="http://schemas.microsoft.com/office/drawing/2014/main" id="{0CBC7A47-4456-DB48-8E6A-23A8FE077ECD}"/>
                      </a:ext>
                    </a:extLst>
                  </p:cNvPr>
                  <p:cNvSpPr txBox="1"/>
                  <p:nvPr/>
                </p:nvSpPr>
                <p:spPr>
                  <a:xfrm>
                    <a:off x="7884090" y="1638204"/>
                    <a:ext cx="395575" cy="299016"/>
                  </a:xfrm>
                  <a:prstGeom prst="rect">
                    <a:avLst/>
                  </a:prstGeom>
                  <a:noFill/>
                </p:spPr>
                <p:txBody>
                  <a:bodyPr wrap="none" rtlCol="0">
                    <a:spAutoFit/>
                  </a:bodyPr>
                  <a:lstStyle/>
                  <a:p>
                    <a:pPr algn="ctr"/>
                    <a:r>
                      <a:rPr kumimoji="1" lang="en-US" altLang="ko-KR" sz="900" dirty="0">
                        <a:latin typeface="Helvetica" pitchFamily="2" charset="0"/>
                      </a:rPr>
                      <a:t>14</a:t>
                    </a:r>
                    <a:endParaRPr kumimoji="1" lang="ko-KR" altLang="en-US" sz="900" dirty="0">
                      <a:latin typeface="Helvetica" pitchFamily="2" charset="0"/>
                    </a:endParaRPr>
                  </a:p>
                </p:txBody>
              </p:sp>
              <p:sp>
                <p:nvSpPr>
                  <p:cNvPr id="31" name="TextBox 30">
                    <a:extLst>
                      <a:ext uri="{FF2B5EF4-FFF2-40B4-BE49-F238E27FC236}">
                        <a16:creationId xmlns:a16="http://schemas.microsoft.com/office/drawing/2014/main" id="{06608D53-FC73-F744-8647-4C782C28C2B2}"/>
                      </a:ext>
                    </a:extLst>
                  </p:cNvPr>
                  <p:cNvSpPr txBox="1"/>
                  <p:nvPr/>
                </p:nvSpPr>
                <p:spPr>
                  <a:xfrm>
                    <a:off x="8529303" y="1638204"/>
                    <a:ext cx="395575" cy="299016"/>
                  </a:xfrm>
                  <a:prstGeom prst="rect">
                    <a:avLst/>
                  </a:prstGeom>
                  <a:noFill/>
                </p:spPr>
                <p:txBody>
                  <a:bodyPr wrap="none" rtlCol="0">
                    <a:spAutoFit/>
                  </a:bodyPr>
                  <a:lstStyle/>
                  <a:p>
                    <a:pPr algn="ctr"/>
                    <a:r>
                      <a:rPr kumimoji="1" lang="en-US" altLang="ko-KR" sz="900" dirty="0">
                        <a:latin typeface="Helvetica" pitchFamily="2" charset="0"/>
                      </a:rPr>
                      <a:t>23</a:t>
                    </a:r>
                    <a:endParaRPr kumimoji="1" lang="ko-KR" altLang="en-US" sz="900" dirty="0">
                      <a:latin typeface="Helvetica" pitchFamily="2" charset="0"/>
                    </a:endParaRPr>
                  </a:p>
                </p:txBody>
              </p:sp>
              <p:sp>
                <p:nvSpPr>
                  <p:cNvPr id="32" name="TextBox 31">
                    <a:extLst>
                      <a:ext uri="{FF2B5EF4-FFF2-40B4-BE49-F238E27FC236}">
                        <a16:creationId xmlns:a16="http://schemas.microsoft.com/office/drawing/2014/main" id="{0AB90C7C-01C9-F041-80E1-49968A735DED}"/>
                      </a:ext>
                    </a:extLst>
                  </p:cNvPr>
                  <p:cNvSpPr txBox="1"/>
                  <p:nvPr/>
                </p:nvSpPr>
                <p:spPr>
                  <a:xfrm>
                    <a:off x="9166491" y="1638204"/>
                    <a:ext cx="395575" cy="299016"/>
                  </a:xfrm>
                  <a:prstGeom prst="rect">
                    <a:avLst/>
                  </a:prstGeom>
                  <a:noFill/>
                </p:spPr>
                <p:txBody>
                  <a:bodyPr wrap="none" rtlCol="0">
                    <a:spAutoFit/>
                  </a:bodyPr>
                  <a:lstStyle/>
                  <a:p>
                    <a:pPr algn="ctr"/>
                    <a:r>
                      <a:rPr kumimoji="1" lang="en-US" altLang="ko-KR" sz="900" dirty="0">
                        <a:latin typeface="Helvetica" pitchFamily="2" charset="0"/>
                      </a:rPr>
                      <a:t>33</a:t>
                    </a:r>
                    <a:endParaRPr kumimoji="1" lang="ko-KR" altLang="en-US" sz="900" dirty="0">
                      <a:latin typeface="Helvetica" pitchFamily="2" charset="0"/>
                    </a:endParaRPr>
                  </a:p>
                </p:txBody>
              </p:sp>
              <p:sp>
                <p:nvSpPr>
                  <p:cNvPr id="33" name="TextBox 32">
                    <a:extLst>
                      <a:ext uri="{FF2B5EF4-FFF2-40B4-BE49-F238E27FC236}">
                        <a16:creationId xmlns:a16="http://schemas.microsoft.com/office/drawing/2014/main" id="{EF03A59B-92D2-3943-AAE6-84314518046F}"/>
                      </a:ext>
                    </a:extLst>
                  </p:cNvPr>
                  <p:cNvSpPr txBox="1"/>
                  <p:nvPr/>
                </p:nvSpPr>
                <p:spPr>
                  <a:xfrm>
                    <a:off x="9820847" y="1638204"/>
                    <a:ext cx="395575" cy="299016"/>
                  </a:xfrm>
                  <a:prstGeom prst="rect">
                    <a:avLst/>
                  </a:prstGeom>
                  <a:noFill/>
                </p:spPr>
                <p:txBody>
                  <a:bodyPr wrap="none" rtlCol="0">
                    <a:spAutoFit/>
                  </a:bodyPr>
                  <a:lstStyle/>
                  <a:p>
                    <a:pPr algn="ctr"/>
                    <a:r>
                      <a:rPr kumimoji="1" lang="en-US" altLang="ko-KR" sz="900" dirty="0">
                        <a:latin typeface="Helvetica" pitchFamily="2" charset="0"/>
                      </a:rPr>
                      <a:t>42</a:t>
                    </a:r>
                    <a:endParaRPr kumimoji="1" lang="ko-KR" altLang="en-US" sz="900" dirty="0">
                      <a:latin typeface="Helvetica" pitchFamily="2" charset="0"/>
                    </a:endParaRPr>
                  </a:p>
                </p:txBody>
              </p:sp>
            </p:grpSp>
            <p:grpSp>
              <p:nvGrpSpPr>
                <p:cNvPr id="36" name="그룹 35">
                  <a:extLst>
                    <a:ext uri="{FF2B5EF4-FFF2-40B4-BE49-F238E27FC236}">
                      <a16:creationId xmlns:a16="http://schemas.microsoft.com/office/drawing/2014/main" id="{E738A4C0-84B2-8F42-BBC0-BFE8950C08AD}"/>
                    </a:ext>
                  </a:extLst>
                </p:cNvPr>
                <p:cNvGrpSpPr/>
                <p:nvPr/>
              </p:nvGrpSpPr>
              <p:grpSpPr>
                <a:xfrm>
                  <a:off x="797777" y="2582503"/>
                  <a:ext cx="7284542" cy="939744"/>
                  <a:chOff x="1193194" y="2426393"/>
                  <a:chExt cx="7284542" cy="939744"/>
                </a:xfrm>
              </p:grpSpPr>
              <p:pic>
                <p:nvPicPr>
                  <p:cNvPr id="19" name="그림 18">
                    <a:extLst>
                      <a:ext uri="{FF2B5EF4-FFF2-40B4-BE49-F238E27FC236}">
                        <a16:creationId xmlns:a16="http://schemas.microsoft.com/office/drawing/2014/main" id="{584FB626-DBC9-D940-AAEB-2550AF16F808}"/>
                      </a:ext>
                    </a:extLst>
                  </p:cNvPr>
                  <p:cNvPicPr>
                    <a:picLocks noChangeAspect="1"/>
                  </p:cNvPicPr>
                  <p:nvPr/>
                </p:nvPicPr>
                <p:blipFill>
                  <a:blip r:embed="rId5"/>
                  <a:stretch>
                    <a:fillRect/>
                  </a:stretch>
                </p:blipFill>
                <p:spPr>
                  <a:xfrm>
                    <a:off x="4476790" y="2426393"/>
                    <a:ext cx="4000946" cy="939744"/>
                  </a:xfrm>
                  <a:prstGeom prst="rect">
                    <a:avLst/>
                  </a:prstGeom>
                </p:spPr>
              </p:pic>
              <p:pic>
                <p:nvPicPr>
                  <p:cNvPr id="34" name="그림 33">
                    <a:extLst>
                      <a:ext uri="{FF2B5EF4-FFF2-40B4-BE49-F238E27FC236}">
                        <a16:creationId xmlns:a16="http://schemas.microsoft.com/office/drawing/2014/main" id="{3CA5AB61-5158-5C4E-AB05-FD07B00BDA7D}"/>
                      </a:ext>
                    </a:extLst>
                  </p:cNvPr>
                  <p:cNvPicPr>
                    <a:picLocks noChangeAspect="1"/>
                  </p:cNvPicPr>
                  <p:nvPr/>
                </p:nvPicPr>
                <p:blipFill>
                  <a:blip r:embed="rId6"/>
                  <a:stretch>
                    <a:fillRect/>
                  </a:stretch>
                </p:blipFill>
                <p:spPr>
                  <a:xfrm>
                    <a:off x="2977065" y="2530185"/>
                    <a:ext cx="1417204" cy="729444"/>
                  </a:xfrm>
                  <a:prstGeom prst="rect">
                    <a:avLst/>
                  </a:prstGeom>
                </p:spPr>
              </p:pic>
              <p:pic>
                <p:nvPicPr>
                  <p:cNvPr id="35" name="그림 34">
                    <a:extLst>
                      <a:ext uri="{FF2B5EF4-FFF2-40B4-BE49-F238E27FC236}">
                        <a16:creationId xmlns:a16="http://schemas.microsoft.com/office/drawing/2014/main" id="{CC45084A-9928-B445-B54D-9A24933A24DD}"/>
                      </a:ext>
                    </a:extLst>
                  </p:cNvPr>
                  <p:cNvPicPr>
                    <a:picLocks noChangeAspect="1"/>
                  </p:cNvPicPr>
                  <p:nvPr/>
                </p:nvPicPr>
                <p:blipFill>
                  <a:blip r:embed="rId7"/>
                  <a:stretch>
                    <a:fillRect/>
                  </a:stretch>
                </p:blipFill>
                <p:spPr>
                  <a:xfrm>
                    <a:off x="1193194" y="2469185"/>
                    <a:ext cx="1711999" cy="864000"/>
                  </a:xfrm>
                  <a:prstGeom prst="rect">
                    <a:avLst/>
                  </a:prstGeom>
                </p:spPr>
              </p:pic>
            </p:grpSp>
          </p:grpSp>
          <p:sp>
            <p:nvSpPr>
              <p:cNvPr id="38" name="직사각형 37">
                <a:extLst>
                  <a:ext uri="{FF2B5EF4-FFF2-40B4-BE49-F238E27FC236}">
                    <a16:creationId xmlns:a16="http://schemas.microsoft.com/office/drawing/2014/main" id="{719CE946-E42D-3544-94EE-F659C4724CF6}"/>
                  </a:ext>
                </a:extLst>
              </p:cNvPr>
              <p:cNvSpPr/>
              <p:nvPr/>
            </p:nvSpPr>
            <p:spPr>
              <a:xfrm>
                <a:off x="7023520" y="1396854"/>
                <a:ext cx="1261884" cy="507831"/>
              </a:xfrm>
              <a:prstGeom prst="rect">
                <a:avLst/>
              </a:prstGeom>
            </p:spPr>
            <p:txBody>
              <a:bodyPr wrap="none">
                <a:spAutoFit/>
              </a:bodyPr>
              <a:lstStyle/>
              <a:p>
                <a:r>
                  <a:rPr kumimoji="1" lang="en-US" altLang="ko-KR" sz="900" dirty="0">
                    <a:latin typeface="Helvetica" pitchFamily="2" charset="0"/>
                  </a:rPr>
                  <a:t>Whole-brain mask </a:t>
                </a:r>
                <a:br>
                  <a:rPr kumimoji="1" lang="en-US" altLang="ko-KR" sz="900" dirty="0">
                    <a:latin typeface="Helvetica" pitchFamily="2" charset="0"/>
                  </a:rPr>
                </a:br>
                <a:r>
                  <a:rPr kumimoji="1" lang="en-US" altLang="ko-KR" sz="900" dirty="0">
                    <a:latin typeface="Helvetica" pitchFamily="2" charset="0"/>
                  </a:rPr>
                  <a:t>based on </a:t>
                </a:r>
                <a:r>
                  <a:rPr kumimoji="1" lang="en-US" altLang="ko-KR" sz="900" dirty="0" err="1">
                    <a:latin typeface="Helvetica" pitchFamily="2" charset="0"/>
                  </a:rPr>
                  <a:t>neurosynth</a:t>
                </a:r>
                <a:endParaRPr kumimoji="1" lang="en-US" altLang="ko-KR" sz="900" dirty="0">
                  <a:latin typeface="Helvetica" pitchFamily="2" charset="0"/>
                </a:endParaRPr>
              </a:p>
              <a:p>
                <a:r>
                  <a:rPr kumimoji="1" lang="en-US" altLang="ko-KR" sz="900" dirty="0">
                    <a:latin typeface="Helvetica" pitchFamily="2" charset="0"/>
                  </a:rPr>
                  <a:t>(Woo et al., 2014)</a:t>
                </a:r>
                <a:endParaRPr lang="ko-KR" altLang="en-US" sz="900" dirty="0"/>
              </a:p>
            </p:txBody>
          </p:sp>
          <p:sp>
            <p:nvSpPr>
              <p:cNvPr id="39" name="TextBox 38">
                <a:extLst>
                  <a:ext uri="{FF2B5EF4-FFF2-40B4-BE49-F238E27FC236}">
                    <a16:creationId xmlns:a16="http://schemas.microsoft.com/office/drawing/2014/main" id="{6330B4E4-60A8-C643-A453-93B8C7B8E519}"/>
                  </a:ext>
                </a:extLst>
              </p:cNvPr>
              <p:cNvSpPr txBox="1"/>
              <p:nvPr/>
            </p:nvSpPr>
            <p:spPr>
              <a:xfrm>
                <a:off x="7023520" y="2273660"/>
                <a:ext cx="678391" cy="646331"/>
              </a:xfrm>
              <a:prstGeom prst="rect">
                <a:avLst/>
              </a:prstGeom>
              <a:noFill/>
            </p:spPr>
            <p:txBody>
              <a:bodyPr wrap="none" rtlCol="0">
                <a:spAutoFit/>
              </a:bodyPr>
              <a:lstStyle/>
              <a:p>
                <a:r>
                  <a:rPr kumimoji="1" lang="en-US" altLang="ko-KR" sz="900" dirty="0">
                    <a:solidFill>
                      <a:srgbClr val="66C2A5"/>
                    </a:solidFill>
                    <a:latin typeface="Helvetica" pitchFamily="2" charset="0"/>
                  </a:rPr>
                  <a:t>aMCC</a:t>
                </a:r>
              </a:p>
              <a:p>
                <a:r>
                  <a:rPr kumimoji="1" lang="en-US" altLang="ko-KR" sz="900" dirty="0">
                    <a:solidFill>
                      <a:srgbClr val="FDAE61"/>
                    </a:solidFill>
                    <a:latin typeface="Helvetica" pitchFamily="2" charset="0"/>
                  </a:rPr>
                  <a:t>aINS</a:t>
                </a:r>
              </a:p>
              <a:p>
                <a:r>
                  <a:rPr kumimoji="1" lang="en-US" altLang="ko-KR" sz="900" dirty="0">
                    <a:solidFill>
                      <a:srgbClr val="D53E4F"/>
                    </a:solidFill>
                    <a:latin typeface="Helvetica" pitchFamily="2" charset="0"/>
                  </a:rPr>
                  <a:t>S2/dpINS</a:t>
                </a:r>
              </a:p>
              <a:p>
                <a:r>
                  <a:rPr kumimoji="1" lang="en-US" altLang="ko-KR" sz="900" dirty="0">
                    <a:solidFill>
                      <a:srgbClr val="3288BD"/>
                    </a:solidFill>
                    <a:latin typeface="Helvetica" pitchFamily="2" charset="0"/>
                  </a:rPr>
                  <a:t>TPJ</a:t>
                </a:r>
                <a:endParaRPr kumimoji="1" lang="en-US" altLang="ko-KR" sz="900" dirty="0">
                  <a:solidFill>
                    <a:srgbClr val="D53E4F"/>
                  </a:solidFill>
                  <a:latin typeface="Helvetica" pitchFamily="2" charset="0"/>
                </a:endParaRPr>
              </a:p>
            </p:txBody>
          </p:sp>
        </p:grpSp>
      </p:grpSp>
      <p:sp>
        <p:nvSpPr>
          <p:cNvPr id="41" name="직사각형 40">
            <a:extLst>
              <a:ext uri="{FF2B5EF4-FFF2-40B4-BE49-F238E27FC236}">
                <a16:creationId xmlns:a16="http://schemas.microsoft.com/office/drawing/2014/main" id="{416C84EE-F885-2044-BF79-8A58EC0641E4}"/>
              </a:ext>
            </a:extLst>
          </p:cNvPr>
          <p:cNvSpPr/>
          <p:nvPr/>
        </p:nvSpPr>
        <p:spPr>
          <a:xfrm>
            <a:off x="212766" y="2892217"/>
            <a:ext cx="5484096" cy="276999"/>
          </a:xfrm>
          <a:prstGeom prst="rect">
            <a:avLst/>
          </a:prstGeom>
        </p:spPr>
        <p:txBody>
          <a:bodyPr wrap="square">
            <a:spAutoFit/>
          </a:bodyPr>
          <a:lstStyle/>
          <a:p>
            <a:r>
              <a:rPr lang="en-US" altLang="ko-KR" sz="1200" b="1" dirty="0">
                <a:latin typeface="PT Sans" panose="020B0503020203020204" pitchFamily="34" charset="0"/>
              </a:rPr>
              <a:t>2. Computing four model RDMs with these ROI RDMs</a:t>
            </a:r>
          </a:p>
        </p:txBody>
      </p:sp>
      <p:sp>
        <p:nvSpPr>
          <p:cNvPr id="42" name="직사각형 41">
            <a:extLst>
              <a:ext uri="{FF2B5EF4-FFF2-40B4-BE49-F238E27FC236}">
                <a16:creationId xmlns:a16="http://schemas.microsoft.com/office/drawing/2014/main" id="{B272FA8B-0CAC-9740-B4E9-7BB5A24EA0BA}"/>
              </a:ext>
            </a:extLst>
          </p:cNvPr>
          <p:cNvSpPr/>
          <p:nvPr/>
        </p:nvSpPr>
        <p:spPr>
          <a:xfrm>
            <a:off x="907739" y="3300166"/>
            <a:ext cx="2021707" cy="769441"/>
          </a:xfrm>
          <a:prstGeom prst="rect">
            <a:avLst/>
          </a:prstGeom>
        </p:spPr>
        <p:txBody>
          <a:bodyPr wrap="none">
            <a:spAutoFit/>
          </a:bodyPr>
          <a:lstStyle/>
          <a:p>
            <a:pPr marL="228600" indent="-228600">
              <a:buAutoNum type="arabicParenR"/>
            </a:pPr>
            <a:r>
              <a:rPr kumimoji="1" lang="en-US" altLang="ko-KR" sz="1100" dirty="0">
                <a:latin typeface="Helvetica" pitchFamily="2" charset="0"/>
              </a:rPr>
              <a:t>Heat vs. others</a:t>
            </a:r>
          </a:p>
          <a:p>
            <a:pPr marL="228600" indent="-228600">
              <a:buAutoNum type="arabicParenR"/>
            </a:pPr>
            <a:r>
              <a:rPr kumimoji="1" lang="en-US" altLang="ko-KR" sz="1100" dirty="0">
                <a:latin typeface="Helvetica" pitchFamily="2" charset="0"/>
              </a:rPr>
              <a:t>Rejection vs. others</a:t>
            </a:r>
          </a:p>
          <a:p>
            <a:pPr marL="228600" indent="-228600">
              <a:buAutoNum type="arabicParenR"/>
            </a:pPr>
            <a:r>
              <a:rPr kumimoji="1" lang="en-US" altLang="ko-KR" sz="1100" dirty="0">
                <a:latin typeface="Helvetica" pitchFamily="2" charset="0"/>
              </a:rPr>
              <a:t>Physical vs. social</a:t>
            </a:r>
          </a:p>
          <a:p>
            <a:pPr marL="228600" indent="-228600">
              <a:buAutoNum type="arabicParenR"/>
            </a:pPr>
            <a:r>
              <a:rPr kumimoji="1" lang="en-US" altLang="ko-KR" sz="1100" dirty="0">
                <a:latin typeface="Helvetica" pitchFamily="2" charset="0"/>
              </a:rPr>
              <a:t>Aversive vs. non-aversive</a:t>
            </a:r>
            <a:endParaRPr lang="ko-KR" altLang="en-US" sz="1100" dirty="0"/>
          </a:p>
        </p:txBody>
      </p:sp>
      <p:pic>
        <p:nvPicPr>
          <p:cNvPr id="43" name="그림 42">
            <a:extLst>
              <a:ext uri="{FF2B5EF4-FFF2-40B4-BE49-F238E27FC236}">
                <a16:creationId xmlns:a16="http://schemas.microsoft.com/office/drawing/2014/main" id="{6768D42D-1DA8-F143-A932-D2A6A5BB983F}"/>
              </a:ext>
            </a:extLst>
          </p:cNvPr>
          <p:cNvPicPr>
            <a:picLocks noChangeAspect="1"/>
          </p:cNvPicPr>
          <p:nvPr/>
        </p:nvPicPr>
        <p:blipFill>
          <a:blip r:embed="rId8"/>
          <a:stretch>
            <a:fillRect/>
          </a:stretch>
        </p:blipFill>
        <p:spPr>
          <a:xfrm>
            <a:off x="3292013" y="3211016"/>
            <a:ext cx="4475801" cy="1020093"/>
          </a:xfrm>
          <a:prstGeom prst="rect">
            <a:avLst/>
          </a:prstGeom>
        </p:spPr>
      </p:pic>
      <p:sp>
        <p:nvSpPr>
          <p:cNvPr id="44" name="직사각형 43">
            <a:extLst>
              <a:ext uri="{FF2B5EF4-FFF2-40B4-BE49-F238E27FC236}">
                <a16:creationId xmlns:a16="http://schemas.microsoft.com/office/drawing/2014/main" id="{41057610-10B2-6341-B5A9-8B18F1D5F9AA}"/>
              </a:ext>
            </a:extLst>
          </p:cNvPr>
          <p:cNvSpPr/>
          <p:nvPr/>
        </p:nvSpPr>
        <p:spPr>
          <a:xfrm>
            <a:off x="212766" y="4381071"/>
            <a:ext cx="9034604" cy="292388"/>
          </a:xfrm>
          <a:prstGeom prst="rect">
            <a:avLst/>
          </a:prstGeom>
        </p:spPr>
        <p:txBody>
          <a:bodyPr wrap="square">
            <a:spAutoFit/>
          </a:bodyPr>
          <a:lstStyle/>
          <a:p>
            <a:r>
              <a:rPr lang="en-US" altLang="ko-KR" sz="1300" b="1" dirty="0">
                <a:solidFill>
                  <a:srgbClr val="C00000"/>
                </a:solidFill>
                <a:latin typeface="PT Sans" panose="020B0503020203020204" pitchFamily="34" charset="0"/>
              </a:rPr>
              <a:t>Question: </a:t>
            </a:r>
            <a:r>
              <a:rPr lang="en-US" altLang="ko-KR" sz="1300" dirty="0">
                <a:solidFill>
                  <a:srgbClr val="C00000"/>
                </a:solidFill>
                <a:latin typeface="PT Sans" panose="020B0503020203020204" pitchFamily="34" charset="0"/>
              </a:rPr>
              <a:t>Which one of these is the best-supported model based on the representational similarity patterns from data? </a:t>
            </a:r>
          </a:p>
        </p:txBody>
      </p:sp>
    </p:spTree>
    <p:extLst>
      <p:ext uri="{BB962C8B-B14F-4D97-AF65-F5344CB8AC3E}">
        <p14:creationId xmlns:p14="http://schemas.microsoft.com/office/powerpoint/2010/main" val="260936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3" name="그룹 32">
            <a:extLst>
              <a:ext uri="{FF2B5EF4-FFF2-40B4-BE49-F238E27FC236}">
                <a16:creationId xmlns:a16="http://schemas.microsoft.com/office/drawing/2014/main" id="{B24A574F-DA87-3147-A75C-8EFDC505CC04}"/>
              </a:ext>
            </a:extLst>
          </p:cNvPr>
          <p:cNvGrpSpPr/>
          <p:nvPr/>
        </p:nvGrpSpPr>
        <p:grpSpPr>
          <a:xfrm>
            <a:off x="2596388" y="442118"/>
            <a:ext cx="6290968" cy="2209060"/>
            <a:chOff x="1721656" y="442118"/>
            <a:chExt cx="6290968" cy="2209060"/>
          </a:xfrm>
        </p:grpSpPr>
        <p:pic>
          <p:nvPicPr>
            <p:cNvPr id="31" name="그림 30">
              <a:extLst>
                <a:ext uri="{FF2B5EF4-FFF2-40B4-BE49-F238E27FC236}">
                  <a16:creationId xmlns:a16="http://schemas.microsoft.com/office/drawing/2014/main" id="{DE70750F-03A2-BC48-9529-C0E3066056E3}"/>
                </a:ext>
              </a:extLst>
            </p:cNvPr>
            <p:cNvPicPr>
              <a:picLocks noChangeAspect="1"/>
            </p:cNvPicPr>
            <p:nvPr/>
          </p:nvPicPr>
          <p:blipFill>
            <a:blip r:embed="rId2"/>
            <a:stretch>
              <a:fillRect/>
            </a:stretch>
          </p:blipFill>
          <p:spPr>
            <a:xfrm>
              <a:off x="1721656" y="442118"/>
              <a:ext cx="5571640" cy="2209060"/>
            </a:xfrm>
            <a:prstGeom prst="rect">
              <a:avLst/>
            </a:prstGeom>
          </p:spPr>
        </p:pic>
        <p:sp>
          <p:nvSpPr>
            <p:cNvPr id="32" name="직사각형 31">
              <a:extLst>
                <a:ext uri="{FF2B5EF4-FFF2-40B4-BE49-F238E27FC236}">
                  <a16:creationId xmlns:a16="http://schemas.microsoft.com/office/drawing/2014/main" id="{14F39BBB-CB67-AC4A-94B4-EB4D3AA3A02B}"/>
                </a:ext>
              </a:extLst>
            </p:cNvPr>
            <p:cNvSpPr/>
            <p:nvPr/>
          </p:nvSpPr>
          <p:spPr>
            <a:xfrm>
              <a:off x="5887688" y="1732397"/>
              <a:ext cx="2124936" cy="230832"/>
            </a:xfrm>
            <a:prstGeom prst="rect">
              <a:avLst/>
            </a:prstGeom>
          </p:spPr>
          <p:txBody>
            <a:bodyPr wrap="square">
              <a:spAutoFit/>
            </a:bodyPr>
            <a:lstStyle/>
            <a:p>
              <a:r>
                <a:rPr lang="en-US" altLang="ko-KR" sz="900" dirty="0" err="1">
                  <a:latin typeface="Helvetica" pitchFamily="2" charset="0"/>
                </a:rPr>
                <a:t>Yamins</a:t>
              </a:r>
              <a:r>
                <a:rPr lang="en-US" altLang="ko-KR" sz="900" dirty="0">
                  <a:latin typeface="Helvetica" pitchFamily="2" charset="0"/>
                </a:rPr>
                <a:t> et al., 2016, </a:t>
              </a:r>
              <a:r>
                <a:rPr lang="en-US" altLang="ko-KR" sz="900" i="1" dirty="0">
                  <a:latin typeface="Helvetica" pitchFamily="2" charset="0"/>
                </a:rPr>
                <a:t>Nat </a:t>
              </a:r>
              <a:r>
                <a:rPr lang="en-US" altLang="ko-KR" sz="900" i="1" dirty="0" err="1">
                  <a:latin typeface="Helvetica" pitchFamily="2" charset="0"/>
                </a:rPr>
                <a:t>Neurosci</a:t>
              </a:r>
              <a:endParaRPr lang="en-US" altLang="ko-KR" sz="900" i="1" dirty="0">
                <a:latin typeface="Helvetica" pitchFamily="2" charset="0"/>
              </a:endParaRPr>
            </a:p>
          </p:txBody>
        </p:sp>
      </p:grpSp>
      <p:grpSp>
        <p:nvGrpSpPr>
          <p:cNvPr id="20" name="그룹 19">
            <a:extLst>
              <a:ext uri="{FF2B5EF4-FFF2-40B4-BE49-F238E27FC236}">
                <a16:creationId xmlns:a16="http://schemas.microsoft.com/office/drawing/2014/main" id="{1BEDF95D-8FB7-6B46-8946-7D73B46C9242}"/>
              </a:ext>
            </a:extLst>
          </p:cNvPr>
          <p:cNvGrpSpPr/>
          <p:nvPr/>
        </p:nvGrpSpPr>
        <p:grpSpPr>
          <a:xfrm>
            <a:off x="6085024" y="2247942"/>
            <a:ext cx="2442668" cy="2590720"/>
            <a:chOff x="5965162" y="1251579"/>
            <a:chExt cx="2442668" cy="2590720"/>
          </a:xfrm>
        </p:grpSpPr>
        <p:sp>
          <p:nvSpPr>
            <p:cNvPr id="19" name="직사각형 18">
              <a:extLst>
                <a:ext uri="{FF2B5EF4-FFF2-40B4-BE49-F238E27FC236}">
                  <a16:creationId xmlns:a16="http://schemas.microsoft.com/office/drawing/2014/main" id="{97EFFFF6-C0E0-6E48-9FBE-4EC267DF4C9B}"/>
                </a:ext>
              </a:extLst>
            </p:cNvPr>
            <p:cNvSpPr/>
            <p:nvPr/>
          </p:nvSpPr>
          <p:spPr>
            <a:xfrm>
              <a:off x="6314447" y="3611467"/>
              <a:ext cx="2093383" cy="230832"/>
            </a:xfrm>
            <a:prstGeom prst="rect">
              <a:avLst/>
            </a:prstGeom>
          </p:spPr>
          <p:txBody>
            <a:bodyPr wrap="square">
              <a:spAutoFit/>
            </a:bodyPr>
            <a:lstStyle/>
            <a:p>
              <a:r>
                <a:rPr lang="en-US" altLang="ko-KR" sz="900" dirty="0">
                  <a:latin typeface="Helvetica" pitchFamily="2" charset="0"/>
                </a:rPr>
                <a:t>Horikawa et al., 2017, </a:t>
              </a:r>
              <a:r>
                <a:rPr lang="en-US" altLang="ko-KR" sz="900" i="1" dirty="0">
                  <a:latin typeface="Helvetica" pitchFamily="2" charset="0"/>
                </a:rPr>
                <a:t>Nat Comms</a:t>
              </a:r>
            </a:p>
          </p:txBody>
        </p:sp>
        <p:pic>
          <p:nvPicPr>
            <p:cNvPr id="10" name="그림 9">
              <a:extLst>
                <a:ext uri="{FF2B5EF4-FFF2-40B4-BE49-F238E27FC236}">
                  <a16:creationId xmlns:a16="http://schemas.microsoft.com/office/drawing/2014/main" id="{ECA42AFF-824C-D642-8760-0D2462F04CE2}"/>
                </a:ext>
              </a:extLst>
            </p:cNvPr>
            <p:cNvPicPr>
              <a:picLocks noChangeAspect="1"/>
            </p:cNvPicPr>
            <p:nvPr/>
          </p:nvPicPr>
          <p:blipFill>
            <a:blip r:embed="rId3"/>
            <a:stretch>
              <a:fillRect/>
            </a:stretch>
          </p:blipFill>
          <p:spPr>
            <a:xfrm>
              <a:off x="5965162" y="1251579"/>
              <a:ext cx="2256687" cy="2282626"/>
            </a:xfrm>
            <a:prstGeom prst="rect">
              <a:avLst/>
            </a:prstGeom>
          </p:spPr>
        </p:pic>
      </p:grpSp>
      <p:grpSp>
        <p:nvGrpSpPr>
          <p:cNvPr id="21" name="그룹 20">
            <a:extLst>
              <a:ext uri="{FF2B5EF4-FFF2-40B4-BE49-F238E27FC236}">
                <a16:creationId xmlns:a16="http://schemas.microsoft.com/office/drawing/2014/main" id="{21B5B70D-38B4-704B-8D52-882A5AF91FF3}"/>
              </a:ext>
            </a:extLst>
          </p:cNvPr>
          <p:cNvGrpSpPr/>
          <p:nvPr/>
        </p:nvGrpSpPr>
        <p:grpSpPr>
          <a:xfrm>
            <a:off x="702398" y="2726300"/>
            <a:ext cx="4915491" cy="2208114"/>
            <a:chOff x="701620" y="1441507"/>
            <a:chExt cx="4915491" cy="2208114"/>
          </a:xfrm>
        </p:grpSpPr>
        <p:sp>
          <p:nvSpPr>
            <p:cNvPr id="12" name="직사각형 11">
              <a:extLst>
                <a:ext uri="{FF2B5EF4-FFF2-40B4-BE49-F238E27FC236}">
                  <a16:creationId xmlns:a16="http://schemas.microsoft.com/office/drawing/2014/main" id="{FDF02F00-6CBE-0D4F-840C-AEC315B2A223}"/>
                </a:ext>
              </a:extLst>
            </p:cNvPr>
            <p:cNvSpPr/>
            <p:nvPr/>
          </p:nvSpPr>
          <p:spPr>
            <a:xfrm>
              <a:off x="4190157" y="3418789"/>
              <a:ext cx="1426954" cy="230832"/>
            </a:xfrm>
            <a:prstGeom prst="rect">
              <a:avLst/>
            </a:prstGeom>
          </p:spPr>
          <p:txBody>
            <a:bodyPr wrap="square">
              <a:spAutoFit/>
            </a:bodyPr>
            <a:lstStyle/>
            <a:p>
              <a:r>
                <a:rPr lang="en-US" altLang="ko-KR" sz="900" dirty="0">
                  <a:latin typeface="Helvetica" pitchFamily="2" charset="0"/>
                </a:rPr>
                <a:t>Kell et al., 2018, </a:t>
              </a:r>
              <a:r>
                <a:rPr lang="en-US" altLang="ko-KR" sz="900" i="1" dirty="0">
                  <a:latin typeface="Helvetica" pitchFamily="2" charset="0"/>
                </a:rPr>
                <a:t>Neuron</a:t>
              </a:r>
            </a:p>
          </p:txBody>
        </p:sp>
        <p:pic>
          <p:nvPicPr>
            <p:cNvPr id="14" name="그림 13">
              <a:extLst>
                <a:ext uri="{FF2B5EF4-FFF2-40B4-BE49-F238E27FC236}">
                  <a16:creationId xmlns:a16="http://schemas.microsoft.com/office/drawing/2014/main" id="{A80F2170-C163-D84D-9E66-A975E13EDA66}"/>
                </a:ext>
              </a:extLst>
            </p:cNvPr>
            <p:cNvPicPr>
              <a:picLocks noChangeAspect="1"/>
            </p:cNvPicPr>
            <p:nvPr/>
          </p:nvPicPr>
          <p:blipFill>
            <a:blip r:embed="rId4"/>
            <a:stretch>
              <a:fillRect/>
            </a:stretch>
          </p:blipFill>
          <p:spPr>
            <a:xfrm>
              <a:off x="701620" y="1441507"/>
              <a:ext cx="4915491" cy="1902771"/>
            </a:xfrm>
            <a:prstGeom prst="rect">
              <a:avLst/>
            </a:prstGeom>
          </p:spPr>
        </p:pic>
      </p:grpSp>
      <p:sp>
        <p:nvSpPr>
          <p:cNvPr id="34" name="직사각형 33">
            <a:extLst>
              <a:ext uri="{FF2B5EF4-FFF2-40B4-BE49-F238E27FC236}">
                <a16:creationId xmlns:a16="http://schemas.microsoft.com/office/drawing/2014/main" id="{0B8CE303-669B-5141-BCBA-FF9FFBC10DC3}"/>
              </a:ext>
            </a:extLst>
          </p:cNvPr>
          <p:cNvSpPr/>
          <p:nvPr/>
        </p:nvSpPr>
        <p:spPr>
          <a:xfrm>
            <a:off x="60883" y="119270"/>
            <a:ext cx="1786899"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Representation</a:t>
            </a:r>
          </a:p>
        </p:txBody>
      </p:sp>
      <p:sp>
        <p:nvSpPr>
          <p:cNvPr id="35" name="직사각형 34">
            <a:extLst>
              <a:ext uri="{FF2B5EF4-FFF2-40B4-BE49-F238E27FC236}">
                <a16:creationId xmlns:a16="http://schemas.microsoft.com/office/drawing/2014/main" id="{8CEBC6F3-ABFB-424B-B2EF-986349CA4250}"/>
              </a:ext>
            </a:extLst>
          </p:cNvPr>
          <p:cNvSpPr/>
          <p:nvPr/>
        </p:nvSpPr>
        <p:spPr>
          <a:xfrm>
            <a:off x="193611" y="862947"/>
            <a:ext cx="2278675" cy="1384995"/>
          </a:xfrm>
          <a:prstGeom prst="rect">
            <a:avLst/>
          </a:prstGeom>
        </p:spPr>
        <p:txBody>
          <a:bodyPr wrap="square">
            <a:spAutoFit/>
          </a:bodyPr>
          <a:lstStyle/>
          <a:p>
            <a:r>
              <a:rPr lang="en-US" altLang="ko-KR" sz="1400" dirty="0">
                <a:solidFill>
                  <a:schemeClr val="tx1">
                    <a:lumMod val="65000"/>
                    <a:lumOff val="35000"/>
                  </a:schemeClr>
                </a:solidFill>
                <a:latin typeface="PT Sans Narrow" charset="-52"/>
                <a:ea typeface="PT Sans Narrow" charset="-52"/>
                <a:cs typeface="PT Sans Narrow" charset="-52"/>
              </a:rPr>
              <a:t>David Marr: </a:t>
            </a:r>
          </a:p>
          <a:p>
            <a:r>
              <a:rPr lang="en-US" altLang="ko-KR" sz="1400" i="1" dirty="0">
                <a:solidFill>
                  <a:schemeClr val="tx1">
                    <a:lumMod val="65000"/>
                    <a:lumOff val="35000"/>
                  </a:schemeClr>
                </a:solidFill>
                <a:latin typeface="PT Sans Narrow" charset="-52"/>
                <a:ea typeface="PT Sans Narrow" charset="-52"/>
                <a:cs typeface="PT Sans Narrow" charset="-52"/>
              </a:rPr>
              <a:t>“A representation is a formal system for making explicit certain entities or types of information, together with a specification of how the system does this.” </a:t>
            </a:r>
          </a:p>
        </p:txBody>
      </p:sp>
    </p:spTree>
    <p:extLst>
      <p:ext uri="{BB962C8B-B14F-4D97-AF65-F5344CB8AC3E}">
        <p14:creationId xmlns:p14="http://schemas.microsoft.com/office/powerpoint/2010/main" val="18007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390ABA-D7F6-F947-A4E5-FCDEB36C325D}"/>
              </a:ext>
            </a:extLst>
          </p:cNvPr>
          <p:cNvSpPr/>
          <p:nvPr/>
        </p:nvSpPr>
        <p:spPr>
          <a:xfrm>
            <a:off x="60883" y="119270"/>
            <a:ext cx="3920625"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Embedding = Vector representation</a:t>
            </a:r>
          </a:p>
        </p:txBody>
      </p:sp>
      <p:grpSp>
        <p:nvGrpSpPr>
          <p:cNvPr id="2" name="그룹 1">
            <a:extLst>
              <a:ext uri="{FF2B5EF4-FFF2-40B4-BE49-F238E27FC236}">
                <a16:creationId xmlns:a16="http://schemas.microsoft.com/office/drawing/2014/main" id="{DF03632B-ED79-6740-926D-7146D76F01D5}"/>
              </a:ext>
            </a:extLst>
          </p:cNvPr>
          <p:cNvGrpSpPr/>
          <p:nvPr/>
        </p:nvGrpSpPr>
        <p:grpSpPr>
          <a:xfrm>
            <a:off x="471012" y="1382056"/>
            <a:ext cx="3915525" cy="1656924"/>
            <a:chOff x="471012" y="1382056"/>
            <a:chExt cx="3915525" cy="1656924"/>
          </a:xfrm>
        </p:grpSpPr>
        <p:pic>
          <p:nvPicPr>
            <p:cNvPr id="4" name="그림 3">
              <a:extLst>
                <a:ext uri="{FF2B5EF4-FFF2-40B4-BE49-F238E27FC236}">
                  <a16:creationId xmlns:a16="http://schemas.microsoft.com/office/drawing/2014/main" id="{B17CEC34-5653-6D41-B7FA-1F60A2CFBA1B}"/>
                </a:ext>
              </a:extLst>
            </p:cNvPr>
            <p:cNvPicPr>
              <a:picLocks noChangeAspect="1"/>
            </p:cNvPicPr>
            <p:nvPr/>
          </p:nvPicPr>
          <p:blipFill>
            <a:blip r:embed="rId2"/>
            <a:stretch>
              <a:fillRect/>
            </a:stretch>
          </p:blipFill>
          <p:spPr>
            <a:xfrm>
              <a:off x="895013" y="1382056"/>
              <a:ext cx="3491524" cy="1656924"/>
            </a:xfrm>
            <a:prstGeom prst="rect">
              <a:avLst/>
            </a:prstGeom>
          </p:spPr>
        </p:pic>
        <p:sp>
          <p:nvSpPr>
            <p:cNvPr id="5" name="TextBox 4">
              <a:extLst>
                <a:ext uri="{FF2B5EF4-FFF2-40B4-BE49-F238E27FC236}">
                  <a16:creationId xmlns:a16="http://schemas.microsoft.com/office/drawing/2014/main" id="{BE8498BA-56CE-C644-A7E4-929B72997659}"/>
                </a:ext>
              </a:extLst>
            </p:cNvPr>
            <p:cNvSpPr txBox="1"/>
            <p:nvPr/>
          </p:nvSpPr>
          <p:spPr>
            <a:xfrm>
              <a:off x="471012" y="1382056"/>
              <a:ext cx="489301" cy="300082"/>
            </a:xfrm>
            <a:prstGeom prst="rect">
              <a:avLst/>
            </a:prstGeom>
            <a:noFill/>
          </p:spPr>
          <p:txBody>
            <a:bodyPr wrap="none" rtlCol="0">
              <a:spAutoFit/>
            </a:bodyPr>
            <a:lstStyle/>
            <a:p>
              <a:r>
                <a:rPr kumimoji="1" lang="en-US" altLang="ko-KR" dirty="0">
                  <a:latin typeface="PT Sans" panose="020B0503020203020204" pitchFamily="34" charset="0"/>
                </a:rPr>
                <a:t>E.g.,</a:t>
              </a:r>
              <a:endParaRPr kumimoji="1" lang="ko-KR" altLang="en-US" dirty="0">
                <a:latin typeface="PT Sans" panose="020B0503020203020204" pitchFamily="34" charset="0"/>
              </a:endParaRPr>
            </a:p>
          </p:txBody>
        </p:sp>
      </p:grpSp>
      <p:pic>
        <p:nvPicPr>
          <p:cNvPr id="6" name="그림 5">
            <a:extLst>
              <a:ext uri="{FF2B5EF4-FFF2-40B4-BE49-F238E27FC236}">
                <a16:creationId xmlns:a16="http://schemas.microsoft.com/office/drawing/2014/main" id="{D5C052E1-B6F7-7D45-865A-8CA932635FD8}"/>
              </a:ext>
            </a:extLst>
          </p:cNvPr>
          <p:cNvPicPr>
            <a:picLocks noChangeAspect="1"/>
          </p:cNvPicPr>
          <p:nvPr/>
        </p:nvPicPr>
        <p:blipFill>
          <a:blip r:embed="rId3"/>
          <a:stretch>
            <a:fillRect/>
          </a:stretch>
        </p:blipFill>
        <p:spPr>
          <a:xfrm>
            <a:off x="4810538" y="1262311"/>
            <a:ext cx="3687583" cy="1971278"/>
          </a:xfrm>
          <a:prstGeom prst="rect">
            <a:avLst/>
          </a:prstGeom>
        </p:spPr>
      </p:pic>
      <p:sp>
        <p:nvSpPr>
          <p:cNvPr id="15" name="직사각형 14">
            <a:extLst>
              <a:ext uri="{FF2B5EF4-FFF2-40B4-BE49-F238E27FC236}">
                <a16:creationId xmlns:a16="http://schemas.microsoft.com/office/drawing/2014/main" id="{3891B125-51D2-7C4A-9E6A-5DB20F09067C}"/>
              </a:ext>
            </a:extLst>
          </p:cNvPr>
          <p:cNvSpPr/>
          <p:nvPr/>
        </p:nvSpPr>
        <p:spPr>
          <a:xfrm>
            <a:off x="60883" y="4654898"/>
            <a:ext cx="5743232" cy="400110"/>
          </a:xfrm>
          <a:prstGeom prst="rect">
            <a:avLst/>
          </a:prstGeom>
        </p:spPr>
        <p:txBody>
          <a:bodyPr wrap="square">
            <a:spAutoFit/>
          </a:bodyPr>
          <a:lstStyle/>
          <a:p>
            <a:r>
              <a:rPr lang="en-US" altLang="ko-KR" sz="1000" dirty="0">
                <a:latin typeface="Helvetica" pitchFamily="2" charset="0"/>
              </a:rPr>
              <a:t>Image sources: </a:t>
            </a:r>
          </a:p>
          <a:p>
            <a:r>
              <a:rPr lang="en-US" altLang="ko-KR" sz="1000" dirty="0">
                <a:latin typeface="Helvetica" pitchFamily="2" charset="0"/>
                <a:hlinkClick r:id="rId4"/>
              </a:rPr>
              <a:t>http://jalammar.github.io/illustrated-word2vec/</a:t>
            </a:r>
            <a:endParaRPr lang="en-US" altLang="ko-KR" sz="1000" dirty="0">
              <a:latin typeface="Helvetica" pitchFamily="2" charset="0"/>
            </a:endParaRPr>
          </a:p>
        </p:txBody>
      </p:sp>
      <p:sp>
        <p:nvSpPr>
          <p:cNvPr id="16" name="직사각형 15">
            <a:extLst>
              <a:ext uri="{FF2B5EF4-FFF2-40B4-BE49-F238E27FC236}">
                <a16:creationId xmlns:a16="http://schemas.microsoft.com/office/drawing/2014/main" id="{102028BD-005A-484E-80EC-1F84FDB930EA}"/>
              </a:ext>
            </a:extLst>
          </p:cNvPr>
          <p:cNvSpPr/>
          <p:nvPr/>
        </p:nvSpPr>
        <p:spPr>
          <a:xfrm>
            <a:off x="505231" y="3553695"/>
            <a:ext cx="3152723" cy="584775"/>
          </a:xfrm>
          <a:prstGeom prst="rect">
            <a:avLst/>
          </a:prstGeom>
        </p:spPr>
        <p:txBody>
          <a:bodyPr wrap="none">
            <a:spAutoFit/>
          </a:bodyPr>
          <a:lstStyle/>
          <a:p>
            <a:r>
              <a:rPr lang="en-US" altLang="ko-KR" sz="1600" dirty="0">
                <a:solidFill>
                  <a:schemeClr val="tx1">
                    <a:lumMod val="65000"/>
                    <a:lumOff val="35000"/>
                  </a:schemeClr>
                </a:solidFill>
                <a:latin typeface="PT Sans Narrow" charset="-52"/>
                <a:ea typeface="PT Sans Narrow" charset="-52"/>
                <a:cs typeface="PT Sans Narrow" charset="-52"/>
              </a:rPr>
              <a:t>Only dimensionality reduction? </a:t>
            </a:r>
          </a:p>
          <a:p>
            <a:r>
              <a:rPr lang="en-US" altLang="ko-KR" sz="1600" dirty="0">
                <a:solidFill>
                  <a:schemeClr val="tx1">
                    <a:lumMod val="65000"/>
                    <a:lumOff val="35000"/>
                  </a:schemeClr>
                </a:solidFill>
                <a:latin typeface="PT Sans Narrow" charset="-52"/>
                <a:ea typeface="PT Sans Narrow" charset="-52"/>
                <a:cs typeface="PT Sans Narrow" charset="-52"/>
              </a:rPr>
              <a:t>Could involve up-sampling (e.g., eye jitter)</a:t>
            </a:r>
          </a:p>
        </p:txBody>
      </p:sp>
    </p:spTree>
    <p:extLst>
      <p:ext uri="{BB962C8B-B14F-4D97-AF65-F5344CB8AC3E}">
        <p14:creationId xmlns:p14="http://schemas.microsoft.com/office/powerpoint/2010/main" val="4135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0E38D484-0F30-FF4C-96A3-51449DE0BF02}"/>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A1390ABA-D7F6-F947-A4E5-FCDEB36C325D}"/>
              </a:ext>
            </a:extLst>
          </p:cNvPr>
          <p:cNvSpPr/>
          <p:nvPr/>
        </p:nvSpPr>
        <p:spPr>
          <a:xfrm>
            <a:off x="60883" y="119270"/>
            <a:ext cx="4450257" cy="830997"/>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Building brain biomarkers </a:t>
            </a:r>
            <a:br>
              <a:rPr lang="en-US" altLang="ko-KR" sz="2400" dirty="0">
                <a:solidFill>
                  <a:schemeClr val="tx1">
                    <a:lumMod val="65000"/>
                    <a:lumOff val="35000"/>
                  </a:schemeClr>
                </a:solidFill>
                <a:latin typeface="PT Sans Narrow" charset="-52"/>
                <a:ea typeface="PT Sans Narrow" charset="-52"/>
                <a:cs typeface="PT Sans Narrow" charset="-52"/>
              </a:rPr>
            </a:br>
            <a:r>
              <a:rPr lang="en-US" altLang="ko-KR" sz="2400" dirty="0">
                <a:solidFill>
                  <a:schemeClr val="tx1">
                    <a:lumMod val="65000"/>
                    <a:lumOff val="35000"/>
                  </a:schemeClr>
                </a:solidFill>
                <a:latin typeface="PT Sans Narrow" charset="-52"/>
                <a:ea typeface="PT Sans Narrow" charset="-52"/>
                <a:cs typeface="PT Sans Narrow" charset="-52"/>
              </a:rPr>
              <a:t>= identifying good brain representations</a:t>
            </a:r>
          </a:p>
        </p:txBody>
      </p:sp>
      <p:sp>
        <p:nvSpPr>
          <p:cNvPr id="12" name="직사각형 11">
            <a:extLst>
              <a:ext uri="{FF2B5EF4-FFF2-40B4-BE49-F238E27FC236}">
                <a16:creationId xmlns:a16="http://schemas.microsoft.com/office/drawing/2014/main" id="{EE3176F9-7AF2-A049-9BCC-DBE67812CAA4}"/>
              </a:ext>
            </a:extLst>
          </p:cNvPr>
          <p:cNvSpPr/>
          <p:nvPr/>
        </p:nvSpPr>
        <p:spPr>
          <a:xfrm>
            <a:off x="5596468" y="4819498"/>
            <a:ext cx="3429000" cy="230832"/>
          </a:xfrm>
          <a:prstGeom prst="rect">
            <a:avLst/>
          </a:prstGeom>
        </p:spPr>
        <p:txBody>
          <a:bodyPr wrap="square">
            <a:spAutoFit/>
          </a:bodyPr>
          <a:lstStyle/>
          <a:p>
            <a:pPr algn="r"/>
            <a:r>
              <a:rPr lang="en-US" altLang="ko-KR" sz="900" dirty="0">
                <a:latin typeface="Helvetica" pitchFamily="2" charset="0"/>
              </a:rPr>
              <a:t>Woo et al., 2017, </a:t>
            </a:r>
            <a:r>
              <a:rPr lang="en-US" altLang="ko-KR" sz="900" i="1" dirty="0">
                <a:latin typeface="Helvetica" pitchFamily="2" charset="0"/>
              </a:rPr>
              <a:t>Nat </a:t>
            </a:r>
            <a:r>
              <a:rPr lang="en-US" altLang="ko-KR" sz="900" i="1" dirty="0" err="1">
                <a:latin typeface="Helvetica" pitchFamily="2" charset="0"/>
              </a:rPr>
              <a:t>Neurosci</a:t>
            </a:r>
            <a:r>
              <a:rPr lang="en-US" altLang="ko-KR" sz="900" dirty="0">
                <a:latin typeface="Helvetica" pitchFamily="2" charset="0"/>
              </a:rPr>
              <a:t>; Wager et al., 2013, </a:t>
            </a:r>
            <a:r>
              <a:rPr lang="en-US" altLang="ko-KR" sz="900" i="1" dirty="0">
                <a:latin typeface="Helvetica" pitchFamily="2" charset="0"/>
              </a:rPr>
              <a:t>NEJM</a:t>
            </a:r>
          </a:p>
        </p:txBody>
      </p:sp>
      <p:grpSp>
        <p:nvGrpSpPr>
          <p:cNvPr id="9" name="그룹 8">
            <a:extLst>
              <a:ext uri="{FF2B5EF4-FFF2-40B4-BE49-F238E27FC236}">
                <a16:creationId xmlns:a16="http://schemas.microsoft.com/office/drawing/2014/main" id="{C2971FCD-4C81-6849-9DEF-309E8710B3FA}"/>
              </a:ext>
            </a:extLst>
          </p:cNvPr>
          <p:cNvGrpSpPr/>
          <p:nvPr/>
        </p:nvGrpSpPr>
        <p:grpSpPr>
          <a:xfrm>
            <a:off x="250584" y="1670054"/>
            <a:ext cx="2925234" cy="2175551"/>
            <a:chOff x="250584" y="1670054"/>
            <a:chExt cx="2925234" cy="2175551"/>
          </a:xfrm>
        </p:grpSpPr>
        <p:pic>
          <p:nvPicPr>
            <p:cNvPr id="2" name="그림 1">
              <a:extLst>
                <a:ext uri="{FF2B5EF4-FFF2-40B4-BE49-F238E27FC236}">
                  <a16:creationId xmlns:a16="http://schemas.microsoft.com/office/drawing/2014/main" id="{6CAA2599-A462-1147-94DE-C9D43DD8D780}"/>
                </a:ext>
              </a:extLst>
            </p:cNvPr>
            <p:cNvPicPr>
              <a:picLocks noChangeAspect="1"/>
            </p:cNvPicPr>
            <p:nvPr/>
          </p:nvPicPr>
          <p:blipFill>
            <a:blip r:embed="rId2"/>
            <a:stretch>
              <a:fillRect/>
            </a:stretch>
          </p:blipFill>
          <p:spPr>
            <a:xfrm>
              <a:off x="250584" y="1670054"/>
              <a:ext cx="2925234" cy="2175551"/>
            </a:xfrm>
            <a:prstGeom prst="rect">
              <a:avLst/>
            </a:prstGeom>
          </p:spPr>
        </p:pic>
        <p:sp>
          <p:nvSpPr>
            <p:cNvPr id="8" name="직사각형 7">
              <a:extLst>
                <a:ext uri="{FF2B5EF4-FFF2-40B4-BE49-F238E27FC236}">
                  <a16:creationId xmlns:a16="http://schemas.microsoft.com/office/drawing/2014/main" id="{B03FEA6F-585C-6E4E-BD82-095AA36931EF}"/>
                </a:ext>
              </a:extLst>
            </p:cNvPr>
            <p:cNvSpPr/>
            <p:nvPr/>
          </p:nvSpPr>
          <p:spPr>
            <a:xfrm>
              <a:off x="250584" y="1670054"/>
              <a:ext cx="274349" cy="285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10" name="그룹 9">
            <a:extLst>
              <a:ext uri="{FF2B5EF4-FFF2-40B4-BE49-F238E27FC236}">
                <a16:creationId xmlns:a16="http://schemas.microsoft.com/office/drawing/2014/main" id="{CC75C747-7FDB-A64D-B13F-798355229C31}"/>
              </a:ext>
            </a:extLst>
          </p:cNvPr>
          <p:cNvGrpSpPr/>
          <p:nvPr/>
        </p:nvGrpSpPr>
        <p:grpSpPr>
          <a:xfrm>
            <a:off x="3294329" y="906673"/>
            <a:ext cx="5514211" cy="3702311"/>
            <a:chOff x="3251996" y="1059075"/>
            <a:chExt cx="5514211" cy="3702311"/>
          </a:xfrm>
        </p:grpSpPr>
        <p:pic>
          <p:nvPicPr>
            <p:cNvPr id="7" name="그림 6">
              <a:extLst>
                <a:ext uri="{FF2B5EF4-FFF2-40B4-BE49-F238E27FC236}">
                  <a16:creationId xmlns:a16="http://schemas.microsoft.com/office/drawing/2014/main" id="{5FEEFA1D-403B-6F4F-AB44-D61FEBA32F68}"/>
                </a:ext>
              </a:extLst>
            </p:cNvPr>
            <p:cNvPicPr>
              <a:picLocks noChangeAspect="1"/>
            </p:cNvPicPr>
            <p:nvPr/>
          </p:nvPicPr>
          <p:blipFill>
            <a:blip r:embed="rId3"/>
            <a:stretch>
              <a:fillRect/>
            </a:stretch>
          </p:blipFill>
          <p:spPr>
            <a:xfrm>
              <a:off x="3302798" y="1059075"/>
              <a:ext cx="5463409" cy="3702311"/>
            </a:xfrm>
            <a:prstGeom prst="rect">
              <a:avLst/>
            </a:prstGeom>
          </p:spPr>
        </p:pic>
        <p:sp>
          <p:nvSpPr>
            <p:cNvPr id="13" name="직사각형 12">
              <a:extLst>
                <a:ext uri="{FF2B5EF4-FFF2-40B4-BE49-F238E27FC236}">
                  <a16:creationId xmlns:a16="http://schemas.microsoft.com/office/drawing/2014/main" id="{FCC04C96-1037-F742-A74C-16E25E227FE3}"/>
                </a:ext>
              </a:extLst>
            </p:cNvPr>
            <p:cNvSpPr/>
            <p:nvPr/>
          </p:nvSpPr>
          <p:spPr>
            <a:xfrm>
              <a:off x="3251996" y="1072181"/>
              <a:ext cx="274349" cy="285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65D6003F-7B2B-8D4B-923E-BB9CDCA39786}"/>
                </a:ext>
              </a:extLst>
            </p:cNvPr>
            <p:cNvSpPr/>
            <p:nvPr/>
          </p:nvSpPr>
          <p:spPr>
            <a:xfrm>
              <a:off x="5429680" y="1109308"/>
              <a:ext cx="274349" cy="285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Tree>
    <p:extLst>
      <p:ext uri="{BB962C8B-B14F-4D97-AF65-F5344CB8AC3E}">
        <p14:creationId xmlns:p14="http://schemas.microsoft.com/office/powerpoint/2010/main" val="325637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939173"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Some challenges in studying representations</a:t>
            </a:r>
          </a:p>
        </p:txBody>
      </p:sp>
      <p:sp>
        <p:nvSpPr>
          <p:cNvPr id="5" name="TextBox 4">
            <a:extLst>
              <a:ext uri="{FF2B5EF4-FFF2-40B4-BE49-F238E27FC236}">
                <a16:creationId xmlns:a16="http://schemas.microsoft.com/office/drawing/2014/main" id="{9A61989C-7340-7340-A6E8-4F2BDFF28ECE}"/>
              </a:ext>
            </a:extLst>
          </p:cNvPr>
          <p:cNvSpPr txBox="1"/>
          <p:nvPr/>
        </p:nvSpPr>
        <p:spPr>
          <a:xfrm>
            <a:off x="653238" y="1078297"/>
            <a:ext cx="7600457" cy="1119281"/>
          </a:xfrm>
          <a:prstGeom prst="rect">
            <a:avLst/>
          </a:prstGeom>
          <a:noFill/>
        </p:spPr>
        <p:txBody>
          <a:bodyPr wrap="square" rtlCol="0">
            <a:spAutoFit/>
          </a:bodyPr>
          <a:lstStyle/>
          <a:p>
            <a:pPr marL="342900" indent="-342900">
              <a:lnSpc>
                <a:spcPct val="150000"/>
              </a:lnSpc>
              <a:buAutoNum type="arabicPeriod"/>
            </a:pPr>
            <a:r>
              <a:rPr lang="en-US" sz="1600" dirty="0">
                <a:latin typeface="PT Sans" panose="020B0503020203020204" pitchFamily="34" charset="0"/>
                <a:ea typeface="Optima" charset="0"/>
                <a:cs typeface="Optima" charset="0"/>
              </a:rPr>
              <a:t>Difficult to identify (or develop) good representations</a:t>
            </a:r>
          </a:p>
          <a:p>
            <a:pPr marL="342900" indent="-342900">
              <a:lnSpc>
                <a:spcPct val="150000"/>
              </a:lnSpc>
              <a:buAutoNum type="arabicPeriod"/>
            </a:pPr>
            <a:r>
              <a:rPr lang="en-US" sz="1600" dirty="0">
                <a:latin typeface="PT Sans" panose="020B0503020203020204" pitchFamily="34" charset="0"/>
                <a:ea typeface="Optima" charset="0"/>
                <a:cs typeface="Optima" charset="0"/>
              </a:rPr>
              <a:t>Difficult to use (or compare) representations from different systems (or models)</a:t>
            </a:r>
          </a:p>
          <a:p>
            <a:pPr lvl="1">
              <a:lnSpc>
                <a:spcPct val="150000"/>
              </a:lnSpc>
            </a:pPr>
            <a:r>
              <a:rPr lang="en-US" sz="1400" dirty="0">
                <a:latin typeface="PT Sans" panose="020B0503020203020204" pitchFamily="34" charset="0"/>
                <a:ea typeface="Optima" charset="0"/>
                <a:cs typeface="Optima" charset="0"/>
              </a:rPr>
              <a:t>e.g., different dimensions, different shapes, etc.</a:t>
            </a:r>
          </a:p>
        </p:txBody>
      </p:sp>
    </p:spTree>
    <p:extLst>
      <p:ext uri="{BB962C8B-B14F-4D97-AF65-F5344CB8AC3E}">
        <p14:creationId xmlns:p14="http://schemas.microsoft.com/office/powerpoint/2010/main" val="4306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78C69F5A-ADD3-5A40-8BD0-5F678929D3DA}"/>
              </a:ext>
            </a:extLst>
          </p:cNvPr>
          <p:cNvCxnSpPr/>
          <p:nvPr/>
        </p:nvCxnSpPr>
        <p:spPr>
          <a:xfrm>
            <a:off x="134035" y="134945"/>
            <a:ext cx="467650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5931CFBD-6DF5-634D-8936-3116563F8088}"/>
              </a:ext>
            </a:extLst>
          </p:cNvPr>
          <p:cNvSpPr/>
          <p:nvPr/>
        </p:nvSpPr>
        <p:spPr>
          <a:xfrm>
            <a:off x="60883" y="119270"/>
            <a:ext cx="4939173" cy="461665"/>
          </a:xfrm>
          <a:prstGeom prst="rect">
            <a:avLst/>
          </a:prstGeom>
        </p:spPr>
        <p:txBody>
          <a:bodyPr wrap="none">
            <a:spAutoFit/>
          </a:bodyPr>
          <a:lstStyle/>
          <a:p>
            <a:r>
              <a:rPr lang="en-US" altLang="ko-KR" sz="2400" dirty="0">
                <a:solidFill>
                  <a:schemeClr val="tx1">
                    <a:lumMod val="65000"/>
                    <a:lumOff val="35000"/>
                  </a:schemeClr>
                </a:solidFill>
                <a:latin typeface="PT Sans Narrow" charset="-52"/>
                <a:ea typeface="PT Sans Narrow" charset="-52"/>
                <a:cs typeface="PT Sans Narrow" charset="-52"/>
              </a:rPr>
              <a:t>Some challenges in studying representations</a:t>
            </a:r>
          </a:p>
        </p:txBody>
      </p:sp>
      <p:sp>
        <p:nvSpPr>
          <p:cNvPr id="2" name="TextBox 1">
            <a:extLst>
              <a:ext uri="{FF2B5EF4-FFF2-40B4-BE49-F238E27FC236}">
                <a16:creationId xmlns:a16="http://schemas.microsoft.com/office/drawing/2014/main" id="{E91F1387-32A4-844A-B911-506E35BC4B79}"/>
              </a:ext>
            </a:extLst>
          </p:cNvPr>
          <p:cNvSpPr txBox="1"/>
          <p:nvPr/>
        </p:nvSpPr>
        <p:spPr>
          <a:xfrm>
            <a:off x="6387684" y="1179571"/>
            <a:ext cx="2470607" cy="2246769"/>
          </a:xfrm>
          <a:prstGeom prst="rect">
            <a:avLst/>
          </a:prstGeom>
          <a:noFill/>
        </p:spPr>
        <p:txBody>
          <a:bodyPr wrap="square" rtlCol="0">
            <a:spAutoFit/>
          </a:bodyPr>
          <a:lstStyle/>
          <a:p>
            <a:r>
              <a:rPr kumimoji="1" lang="en-US" altLang="ko-KR" sz="1400" dirty="0">
                <a:latin typeface="PT Sans" panose="020B0503020203020204" pitchFamily="34" charset="0"/>
              </a:rPr>
              <a:t>What is your representations of people around you?</a:t>
            </a:r>
          </a:p>
          <a:p>
            <a:endParaRPr kumimoji="1" lang="en-US" altLang="ko-KR" sz="1400" dirty="0">
              <a:latin typeface="PT Sans" panose="020B0503020203020204" pitchFamily="34" charset="0"/>
            </a:endParaRPr>
          </a:p>
          <a:p>
            <a:r>
              <a:rPr kumimoji="1" lang="en-US" altLang="ko-KR" sz="1400" dirty="0">
                <a:latin typeface="PT Sans" panose="020B0503020203020204" pitchFamily="34" charset="0"/>
              </a:rPr>
              <a:t>What is your (hidden) vector representations of your friends, family members, colleagues, etc.?? </a:t>
            </a:r>
          </a:p>
          <a:p>
            <a:endParaRPr kumimoji="1" lang="en-US" altLang="ko-KR" sz="1400" dirty="0">
              <a:latin typeface="PT Sans" panose="020B0503020203020204" pitchFamily="34" charset="0"/>
            </a:endParaRPr>
          </a:p>
          <a:p>
            <a:r>
              <a:rPr kumimoji="1" lang="en-US" altLang="ko-KR" sz="1400" dirty="0">
                <a:latin typeface="PT Sans" panose="020B0503020203020204" pitchFamily="34" charset="0"/>
              </a:rPr>
              <a:t>Power? Fun? Appearance? Knowledge? Utility? </a:t>
            </a:r>
            <a:r>
              <a:rPr kumimoji="1" lang="ko-KR" altLang="en-US" sz="1400" dirty="0" err="1">
                <a:latin typeface="PT Sans" panose="020B0503020203020204" pitchFamily="34" charset="0"/>
              </a:rPr>
              <a:t>썸</a:t>
            </a:r>
            <a:r>
              <a:rPr kumimoji="1" lang="en-US" altLang="ko-KR" sz="1400" dirty="0">
                <a:latin typeface="PT Sans" panose="020B0503020203020204" pitchFamily="34" charset="0"/>
              </a:rPr>
              <a:t>?</a:t>
            </a:r>
            <a:endParaRPr kumimoji="1" lang="ko-KR" altLang="en-US" sz="1400" dirty="0">
              <a:latin typeface="PT Sans" panose="020B0503020203020204" pitchFamily="34" charset="0"/>
            </a:endParaRPr>
          </a:p>
        </p:txBody>
      </p:sp>
      <p:grpSp>
        <p:nvGrpSpPr>
          <p:cNvPr id="8" name="그룹 7">
            <a:extLst>
              <a:ext uri="{FF2B5EF4-FFF2-40B4-BE49-F238E27FC236}">
                <a16:creationId xmlns:a16="http://schemas.microsoft.com/office/drawing/2014/main" id="{FBBED176-C195-9F49-8B13-099B3E15BB89}"/>
              </a:ext>
            </a:extLst>
          </p:cNvPr>
          <p:cNvGrpSpPr/>
          <p:nvPr/>
        </p:nvGrpSpPr>
        <p:grpSpPr>
          <a:xfrm>
            <a:off x="351467" y="1001771"/>
            <a:ext cx="5712327" cy="3596981"/>
            <a:chOff x="351467" y="1001771"/>
            <a:chExt cx="5712327" cy="3596981"/>
          </a:xfrm>
        </p:grpSpPr>
        <p:pic>
          <p:nvPicPr>
            <p:cNvPr id="6" name="그림 5">
              <a:extLst>
                <a:ext uri="{FF2B5EF4-FFF2-40B4-BE49-F238E27FC236}">
                  <a16:creationId xmlns:a16="http://schemas.microsoft.com/office/drawing/2014/main" id="{F3C4572C-C89D-CE4C-9EA7-83C53EA2AA37}"/>
                </a:ext>
              </a:extLst>
            </p:cNvPr>
            <p:cNvPicPr>
              <a:picLocks noChangeAspect="1"/>
            </p:cNvPicPr>
            <p:nvPr/>
          </p:nvPicPr>
          <p:blipFill>
            <a:blip r:embed="rId2"/>
            <a:stretch>
              <a:fillRect/>
            </a:stretch>
          </p:blipFill>
          <p:spPr>
            <a:xfrm>
              <a:off x="351467" y="1001771"/>
              <a:ext cx="5712327" cy="3596981"/>
            </a:xfrm>
            <a:prstGeom prst="rect">
              <a:avLst/>
            </a:prstGeom>
          </p:spPr>
        </p:pic>
        <p:sp>
          <p:nvSpPr>
            <p:cNvPr id="7" name="타원 6">
              <a:extLst>
                <a:ext uri="{FF2B5EF4-FFF2-40B4-BE49-F238E27FC236}">
                  <a16:creationId xmlns:a16="http://schemas.microsoft.com/office/drawing/2014/main" id="{E102415E-5675-984D-A4A6-4893F1FD7143}"/>
                </a:ext>
              </a:extLst>
            </p:cNvPr>
            <p:cNvSpPr/>
            <p:nvPr/>
          </p:nvSpPr>
          <p:spPr>
            <a:xfrm>
              <a:off x="3293534" y="2294467"/>
              <a:ext cx="360000" cy="3600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10" name="TextBox 9">
            <a:extLst>
              <a:ext uri="{FF2B5EF4-FFF2-40B4-BE49-F238E27FC236}">
                <a16:creationId xmlns:a16="http://schemas.microsoft.com/office/drawing/2014/main" id="{4E0A2D8D-5E4D-C345-AAB2-31C91ECD79B7}"/>
              </a:ext>
            </a:extLst>
          </p:cNvPr>
          <p:cNvSpPr txBox="1"/>
          <p:nvPr/>
        </p:nvSpPr>
        <p:spPr>
          <a:xfrm>
            <a:off x="6387684" y="3656152"/>
            <a:ext cx="2470607" cy="307777"/>
          </a:xfrm>
          <a:prstGeom prst="rect">
            <a:avLst/>
          </a:prstGeom>
          <a:noFill/>
        </p:spPr>
        <p:txBody>
          <a:bodyPr wrap="square" rtlCol="0">
            <a:spAutoFit/>
          </a:bodyPr>
          <a:lstStyle/>
          <a:p>
            <a:r>
              <a:rPr kumimoji="1" lang="en-US" altLang="ko-KR" sz="1400" dirty="0">
                <a:solidFill>
                  <a:srgbClr val="C00000"/>
                </a:solidFill>
                <a:latin typeface="PT Sans" panose="020B0503020203020204" pitchFamily="34" charset="0"/>
              </a:rPr>
              <a:t>It is really difficult to know!</a:t>
            </a:r>
            <a:endParaRPr kumimoji="1" lang="ko-KR" altLang="en-US" sz="1400" dirty="0">
              <a:solidFill>
                <a:srgbClr val="C00000"/>
              </a:solidFill>
              <a:latin typeface="PT Sans" panose="020B0503020203020204" pitchFamily="34" charset="0"/>
            </a:endParaRPr>
          </a:p>
        </p:txBody>
      </p:sp>
    </p:spTree>
    <p:extLst>
      <p:ext uri="{BB962C8B-B14F-4D97-AF65-F5344CB8AC3E}">
        <p14:creationId xmlns:p14="http://schemas.microsoft.com/office/powerpoint/2010/main" val="338480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5616</TotalTime>
  <Words>1756</Words>
  <Application>Microsoft Macintosh PowerPoint</Application>
  <PresentationFormat>화면 슬라이드 쇼(16:9)</PresentationFormat>
  <Paragraphs>234</Paragraphs>
  <Slides>42</Slides>
  <Notes>2</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42</vt:i4>
      </vt:variant>
    </vt:vector>
  </HeadingPairs>
  <TitlesOfParts>
    <vt:vector size="53" baseType="lpstr">
      <vt:lpstr>맑은 고딕</vt:lpstr>
      <vt:lpstr>Arial</vt:lpstr>
      <vt:lpstr>Calibri</vt:lpstr>
      <vt:lpstr>Calibri Light</vt:lpstr>
      <vt:lpstr>Candara</vt:lpstr>
      <vt:lpstr>Helvetica</vt:lpstr>
      <vt:lpstr>Lato</vt:lpstr>
      <vt:lpstr>Lato Light</vt:lpstr>
      <vt:lpstr>PT Sans</vt:lpstr>
      <vt:lpstr>PT Sans Narrow</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Choong-wan Woo</dc:creator>
  <cp:lastModifiedBy>Choong-wan Woo</cp:lastModifiedBy>
  <cp:revision>346</cp:revision>
  <cp:lastPrinted>2019-08-15T18:27:58Z</cp:lastPrinted>
  <dcterms:created xsi:type="dcterms:W3CDTF">2018-01-17T05:58:56Z</dcterms:created>
  <dcterms:modified xsi:type="dcterms:W3CDTF">2019-09-20T03:30:34Z</dcterms:modified>
</cp:coreProperties>
</file>